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57" r:id="rId3"/>
  </p:sldMasterIdLst>
  <p:notesMasterIdLst>
    <p:notesMasterId r:id="rId53"/>
  </p:notesMasterIdLst>
  <p:sldIdLst>
    <p:sldId id="257" r:id="rId4"/>
    <p:sldId id="535" r:id="rId5"/>
    <p:sldId id="536" r:id="rId6"/>
    <p:sldId id="538" r:id="rId7"/>
    <p:sldId id="541" r:id="rId8"/>
    <p:sldId id="543" r:id="rId9"/>
    <p:sldId id="544" r:id="rId10"/>
    <p:sldId id="546" r:id="rId11"/>
    <p:sldId id="547" r:id="rId12"/>
    <p:sldId id="556" r:id="rId13"/>
    <p:sldId id="557" r:id="rId14"/>
    <p:sldId id="560" r:id="rId15"/>
    <p:sldId id="571" r:id="rId16"/>
    <p:sldId id="572" r:id="rId17"/>
    <p:sldId id="622" r:id="rId18"/>
    <p:sldId id="623" r:id="rId19"/>
    <p:sldId id="585" r:id="rId20"/>
    <p:sldId id="588" r:id="rId21"/>
    <p:sldId id="589" r:id="rId22"/>
    <p:sldId id="590" r:id="rId23"/>
    <p:sldId id="591" r:id="rId24"/>
    <p:sldId id="592" r:id="rId25"/>
    <p:sldId id="593" r:id="rId26"/>
    <p:sldId id="594" r:id="rId27"/>
    <p:sldId id="595" r:id="rId28"/>
    <p:sldId id="596" r:id="rId29"/>
    <p:sldId id="597" r:id="rId30"/>
    <p:sldId id="598" r:id="rId31"/>
    <p:sldId id="601" r:id="rId32"/>
    <p:sldId id="600" r:id="rId33"/>
    <p:sldId id="602" r:id="rId34"/>
    <p:sldId id="603" r:id="rId35"/>
    <p:sldId id="621" r:id="rId36"/>
    <p:sldId id="605" r:id="rId37"/>
    <p:sldId id="604" r:id="rId38"/>
    <p:sldId id="542" r:id="rId39"/>
    <p:sldId id="555" r:id="rId40"/>
    <p:sldId id="584" r:id="rId41"/>
    <p:sldId id="554" r:id="rId42"/>
    <p:sldId id="562" r:id="rId43"/>
    <p:sldId id="565" r:id="rId44"/>
    <p:sldId id="566" r:id="rId45"/>
    <p:sldId id="567" r:id="rId46"/>
    <p:sldId id="568" r:id="rId47"/>
    <p:sldId id="586" r:id="rId48"/>
    <p:sldId id="587" r:id="rId49"/>
    <p:sldId id="599" r:id="rId50"/>
    <p:sldId id="606" r:id="rId51"/>
    <p:sldId id="537" r:id="rId52"/>
  </p:sldIdLst>
  <p:sldSz cx="9144000" cy="6858000" type="screen4x3"/>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F04665E4-BCB3-4A82-945E-4F9610488394}">
          <p14:sldIdLst>
            <p14:sldId id="257"/>
            <p14:sldId id="535"/>
            <p14:sldId id="536"/>
            <p14:sldId id="538"/>
            <p14:sldId id="541"/>
            <p14:sldId id="543"/>
            <p14:sldId id="544"/>
            <p14:sldId id="546"/>
            <p14:sldId id="547"/>
            <p14:sldId id="556"/>
            <p14:sldId id="557"/>
            <p14:sldId id="560"/>
            <p14:sldId id="571"/>
            <p14:sldId id="572"/>
            <p14:sldId id="622"/>
            <p14:sldId id="623"/>
            <p14:sldId id="585"/>
            <p14:sldId id="588"/>
            <p14:sldId id="589"/>
            <p14:sldId id="590"/>
            <p14:sldId id="591"/>
            <p14:sldId id="592"/>
            <p14:sldId id="593"/>
            <p14:sldId id="594"/>
            <p14:sldId id="595"/>
            <p14:sldId id="596"/>
            <p14:sldId id="597"/>
            <p14:sldId id="598"/>
            <p14:sldId id="601"/>
            <p14:sldId id="600"/>
            <p14:sldId id="602"/>
            <p14:sldId id="603"/>
            <p14:sldId id="621"/>
            <p14:sldId id="605"/>
            <p14:sldId id="604"/>
            <p14:sldId id="542"/>
            <p14:sldId id="555"/>
            <p14:sldId id="584"/>
            <p14:sldId id="554"/>
            <p14:sldId id="562"/>
            <p14:sldId id="565"/>
            <p14:sldId id="566"/>
            <p14:sldId id="567"/>
            <p14:sldId id="568"/>
            <p14:sldId id="586"/>
            <p14:sldId id="587"/>
            <p14:sldId id="599"/>
            <p14:sldId id="606"/>
            <p14:sldId id="53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CDCF1"/>
    <a:srgbClr val="FBCDEB"/>
    <a:srgbClr val="FDE9F6"/>
    <a:srgbClr val="F9CB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816" autoAdjust="0"/>
    <p:restoredTop sz="95428" autoAdjust="0"/>
  </p:normalViewPr>
  <p:slideViewPr>
    <p:cSldViewPr snapToGrid="0">
      <p:cViewPr varScale="1">
        <p:scale>
          <a:sx n="101" d="100"/>
          <a:sy n="101" d="100"/>
        </p:scale>
        <p:origin x="749"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D97B9B8-6145-4F18-829C-3BE3B07196A6}" type="datetimeFigureOut">
              <a:rPr lang="zh-CN" altLang="en-US" smtClean="0"/>
              <a:t>2025/7/9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73F149-07B2-481A-AEF5-47CAFA062571}"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log.csdn.net/lrt366/article/details/88719207"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so.csdn.net/so/search?q=%E7%BB%B4%E5%BA%A6&amp;spm=1001.2101.3001.7020"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solidFill>
                  <a:prstClr val="black"/>
                </a:solidFill>
              </a:rPr>
              <a:t>2</a:t>
            </a:fld>
            <a:endParaRPr lang="en-US" altLang="zh-CN">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444444"/>
                </a:solidFill>
                <a:effectLst/>
                <a:latin typeface="Tahoma" panose="020B0604030504040204" pitchFamily="34" charset="0"/>
              </a:rPr>
              <a:t>神经网络的输入和输出都是</a:t>
            </a:r>
            <a:r>
              <a:rPr lang="zh-CN" altLang="en-US" b="1" i="0" dirty="0">
                <a:solidFill>
                  <a:srgbClr val="444444"/>
                </a:solidFill>
                <a:effectLst/>
                <a:latin typeface="Tahoma" panose="020B0604030504040204" pitchFamily="34" charset="0"/>
              </a:rPr>
              <a:t>向量</a:t>
            </a:r>
            <a:r>
              <a:rPr lang="zh-CN" altLang="en-US" b="0" i="0" dirty="0">
                <a:solidFill>
                  <a:srgbClr val="444444"/>
                </a:solidFill>
                <a:effectLst/>
                <a:latin typeface="Tahoma" panose="020B0604030504040204" pitchFamily="34" charset="0"/>
              </a:rPr>
              <a:t>，为了让语言模型能够被神经网络处理，我们必须把词表达为向量的形式，这样神经网络才能处理它。</a:t>
            </a:r>
            <a:endParaRPr lang="zh-CN" altLang="en-US" dirty="0"/>
          </a:p>
        </p:txBody>
      </p:sp>
      <p:sp>
        <p:nvSpPr>
          <p:cNvPr id="4" name="灯片编号占位符 3"/>
          <p:cNvSpPr>
            <a:spLocks noGrp="1"/>
          </p:cNvSpPr>
          <p:nvPr>
            <p:ph type="sldNum" sz="quarter" idx="5"/>
          </p:nvPr>
        </p:nvSpPr>
        <p:spPr/>
        <p:txBody>
          <a:bodyPr/>
          <a:lstStyle/>
          <a:p>
            <a:fld id="{4F73F149-07B2-481A-AEF5-47CAFA062571}"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lvl="0" indent="-228600">
              <a:lnSpc>
                <a:spcPct val="120000"/>
              </a:lnSpc>
              <a:spcBef>
                <a:spcPts val="0"/>
              </a:spcBef>
              <a:defRPr/>
            </a:pPr>
            <a:r>
              <a:rPr lang="en-US" altLang="zh-CN" sz="2900" b="1" dirty="0" err="1">
                <a:latin typeface="宋体" panose="02010600030101010101" pitchFamily="2" charset="-122"/>
                <a:ea typeface="+mn-ea"/>
              </a:rPr>
              <a:t>keras</a:t>
            </a:r>
            <a:r>
              <a:rPr lang="zh-CN" altLang="en-US" sz="2900" b="1" dirty="0">
                <a:latin typeface="宋体" panose="02010600030101010101" pitchFamily="2" charset="-122"/>
                <a:ea typeface="+mn-ea"/>
              </a:rPr>
              <a:t>：</a:t>
            </a:r>
            <a:r>
              <a:rPr lang="en-US" altLang="zh-CN" sz="2900" b="1" dirty="0">
                <a:latin typeface="宋体" panose="02010600030101010101" pitchFamily="2" charset="-122"/>
                <a:ea typeface="+mn-ea"/>
              </a:rPr>
              <a:t>Embedding</a:t>
            </a:r>
            <a:r>
              <a:rPr lang="zh-CN" altLang="en-US" sz="2900" b="1" dirty="0">
                <a:latin typeface="宋体" panose="02010600030101010101" pitchFamily="2" charset="-122"/>
                <a:ea typeface="+mn-ea"/>
              </a:rPr>
              <a:t>层详解</a:t>
            </a:r>
            <a:endParaRPr lang="en-US" altLang="zh-CN" sz="2900" b="1" dirty="0">
              <a:latin typeface="宋体" panose="02010600030101010101" pitchFamily="2" charset="-122"/>
              <a:ea typeface="+mn-ea"/>
            </a:endParaRPr>
          </a:p>
          <a:p>
            <a:pPr marL="0" lvl="0" indent="0">
              <a:lnSpc>
                <a:spcPct val="120000"/>
              </a:lnSpc>
              <a:buNone/>
              <a:defRPr/>
            </a:pPr>
            <a:r>
              <a:rPr lang="en-US" altLang="zh-CN" sz="1600" dirty="0">
                <a:latin typeface="宋体" panose="02010600030101010101" pitchFamily="2" charset="-122"/>
                <a:ea typeface="+mn-ea"/>
                <a:hlinkClick r:id="rId3"/>
              </a:rPr>
              <a:t>https://blog.csdn.net/lrt366/article/details/88719207</a:t>
            </a:r>
            <a:endParaRPr lang="en-US" altLang="zh-CN" sz="1600" dirty="0">
              <a:latin typeface="宋体" panose="02010600030101010101" pitchFamily="2" charset="-122"/>
              <a:ea typeface="+mn-ea"/>
            </a:endParaRPr>
          </a:p>
          <a:p>
            <a:endParaRPr lang="en-US" altLang="zh-CN" dirty="0">
              <a:effectLst/>
            </a:endParaRPr>
          </a:p>
          <a:p>
            <a:r>
              <a:rPr lang="zh-CN" altLang="en-US" dirty="0">
                <a:effectLst/>
              </a:rPr>
              <a:t>嵌入层将正整数（下标）转换为具有固定大小的向量，如</a:t>
            </a:r>
            <a:r>
              <a:rPr lang="en-US" altLang="zh-CN" dirty="0">
                <a:effectLst/>
              </a:rPr>
              <a:t>[[4],[20]]-&gt;[[0.25,0.1],[0.6,-0.2]]</a:t>
            </a:r>
            <a:br>
              <a:rPr lang="en-US" altLang="zh-CN" dirty="0">
                <a:effectLst/>
              </a:rPr>
            </a:br>
            <a:r>
              <a:rPr lang="en-US" altLang="zh-CN" dirty="0">
                <a:effectLst/>
              </a:rPr>
              <a:t>Embedding</a:t>
            </a:r>
            <a:r>
              <a:rPr lang="zh-CN" altLang="en-US" dirty="0">
                <a:effectLst/>
              </a:rPr>
              <a:t>层只能作为模型的第一层</a:t>
            </a:r>
            <a:br>
              <a:rPr lang="zh-CN" altLang="en-US" dirty="0">
                <a:effectLst/>
              </a:rPr>
            </a:br>
            <a:r>
              <a:rPr lang="zh-CN" altLang="en-US" dirty="0">
                <a:effectLst/>
              </a:rPr>
              <a:t>参数</a:t>
            </a:r>
            <a:br>
              <a:rPr lang="zh-CN" altLang="en-US" dirty="0">
                <a:effectLst/>
              </a:rPr>
            </a:br>
            <a:r>
              <a:rPr lang="en-US" altLang="zh-CN" dirty="0" err="1">
                <a:effectLst/>
              </a:rPr>
              <a:t>input_dim</a:t>
            </a:r>
            <a:r>
              <a:rPr lang="zh-CN" altLang="en-US" dirty="0">
                <a:effectLst/>
              </a:rPr>
              <a:t>：大或等于</a:t>
            </a:r>
            <a:r>
              <a:rPr lang="en-US" altLang="zh-CN" dirty="0">
                <a:effectLst/>
              </a:rPr>
              <a:t>0</a:t>
            </a:r>
            <a:r>
              <a:rPr lang="zh-CN" altLang="en-US" dirty="0">
                <a:effectLst/>
              </a:rPr>
              <a:t>的整数，字典长度，即输入数据最大下标</a:t>
            </a:r>
            <a:r>
              <a:rPr lang="en-US" altLang="zh-CN" dirty="0">
                <a:effectLst/>
              </a:rPr>
              <a:t>+1</a:t>
            </a:r>
            <a:br>
              <a:rPr lang="en-US" altLang="zh-CN" dirty="0">
                <a:effectLst/>
              </a:rPr>
            </a:br>
            <a:r>
              <a:rPr lang="en-US" altLang="zh-CN" dirty="0" err="1">
                <a:effectLst/>
              </a:rPr>
              <a:t>output_dim</a:t>
            </a:r>
            <a:r>
              <a:rPr lang="zh-CN" altLang="en-US" dirty="0">
                <a:effectLst/>
              </a:rPr>
              <a:t>：大于</a:t>
            </a:r>
            <a:r>
              <a:rPr lang="en-US" altLang="zh-CN" dirty="0">
                <a:effectLst/>
              </a:rPr>
              <a:t>0</a:t>
            </a:r>
            <a:r>
              <a:rPr lang="zh-CN" altLang="en-US" dirty="0">
                <a:effectLst/>
              </a:rPr>
              <a:t>的整数，代表全连接嵌入的</a:t>
            </a:r>
            <a:r>
              <a:rPr lang="zh-CN" altLang="en-US" dirty="0">
                <a:effectLst/>
                <a:hlinkClick r:id="rId4"/>
              </a:rPr>
              <a:t>维度</a:t>
            </a:r>
            <a:br>
              <a:rPr lang="zh-CN" altLang="en-US" dirty="0">
                <a:effectLst/>
              </a:rPr>
            </a:br>
            <a:r>
              <a:rPr lang="en-US" altLang="zh-CN" dirty="0" err="1">
                <a:effectLst/>
              </a:rPr>
              <a:t>embeddings_initializer</a:t>
            </a:r>
            <a:r>
              <a:rPr lang="en-US" altLang="zh-CN" dirty="0">
                <a:effectLst/>
              </a:rPr>
              <a:t>: </a:t>
            </a:r>
            <a:r>
              <a:rPr lang="zh-CN" altLang="en-US" dirty="0">
                <a:effectLst/>
              </a:rPr>
              <a:t>嵌入矩阵的初始化方法，为预定义初始化方法名的字符串，或用于初始化权重的初始化器。参考</a:t>
            </a:r>
            <a:r>
              <a:rPr lang="en-US" altLang="zh-CN" dirty="0">
                <a:effectLst/>
              </a:rPr>
              <a:t>initializers</a:t>
            </a:r>
            <a:br>
              <a:rPr lang="en-US" altLang="zh-CN" dirty="0">
                <a:effectLst/>
              </a:rPr>
            </a:br>
            <a:r>
              <a:rPr lang="en-US" altLang="zh-CN" dirty="0" err="1">
                <a:effectLst/>
              </a:rPr>
              <a:t>embeddings_regularizer</a:t>
            </a:r>
            <a:r>
              <a:rPr lang="en-US" altLang="zh-CN" dirty="0">
                <a:effectLst/>
              </a:rPr>
              <a:t>: </a:t>
            </a:r>
            <a:r>
              <a:rPr lang="zh-CN" altLang="en-US" dirty="0">
                <a:effectLst/>
              </a:rPr>
              <a:t>嵌入矩阵的正则项，为</a:t>
            </a:r>
            <a:r>
              <a:rPr lang="en-US" altLang="zh-CN" dirty="0" err="1">
                <a:effectLst/>
              </a:rPr>
              <a:t>Regularizer</a:t>
            </a:r>
            <a:r>
              <a:rPr lang="zh-CN" altLang="en-US" dirty="0">
                <a:effectLst/>
              </a:rPr>
              <a:t>对象</a:t>
            </a:r>
            <a:br>
              <a:rPr lang="zh-CN" altLang="en-US" dirty="0">
                <a:effectLst/>
              </a:rPr>
            </a:br>
            <a:r>
              <a:rPr lang="en-US" altLang="zh-CN" dirty="0" err="1">
                <a:effectLst/>
              </a:rPr>
              <a:t>embeddings_constraint</a:t>
            </a:r>
            <a:r>
              <a:rPr lang="en-US" altLang="zh-CN" dirty="0">
                <a:effectLst/>
              </a:rPr>
              <a:t>: </a:t>
            </a:r>
            <a:r>
              <a:rPr lang="zh-CN" altLang="en-US" dirty="0">
                <a:effectLst/>
              </a:rPr>
              <a:t>嵌入矩阵的约束项，为</a:t>
            </a:r>
            <a:r>
              <a:rPr lang="en-US" altLang="zh-CN" dirty="0">
                <a:effectLst/>
              </a:rPr>
              <a:t>Constraints</a:t>
            </a:r>
            <a:r>
              <a:rPr lang="zh-CN" altLang="en-US" dirty="0">
                <a:effectLst/>
              </a:rPr>
              <a:t>对象</a:t>
            </a:r>
            <a:br>
              <a:rPr lang="zh-CN" altLang="en-US" dirty="0">
                <a:effectLst/>
              </a:rPr>
            </a:br>
            <a:r>
              <a:rPr lang="en-US" altLang="zh-CN" dirty="0" err="1">
                <a:effectLst/>
              </a:rPr>
              <a:t>mask_zero</a:t>
            </a:r>
            <a:r>
              <a:rPr lang="zh-CN" altLang="en-US" dirty="0">
                <a:effectLst/>
              </a:rPr>
              <a:t>：布尔值，确定是否将输入中的‘</a:t>
            </a:r>
            <a:r>
              <a:rPr lang="en-US" altLang="zh-CN" dirty="0">
                <a:effectLst/>
              </a:rPr>
              <a:t>0’</a:t>
            </a:r>
            <a:r>
              <a:rPr lang="zh-CN" altLang="en-US" dirty="0">
                <a:effectLst/>
              </a:rPr>
              <a:t>看作是应该被忽略的‘填充’（</a:t>
            </a:r>
            <a:r>
              <a:rPr lang="en-US" altLang="zh-CN" dirty="0">
                <a:effectLst/>
              </a:rPr>
              <a:t>padding</a:t>
            </a:r>
            <a:r>
              <a:rPr lang="zh-CN" altLang="en-US" dirty="0">
                <a:effectLst/>
              </a:rPr>
              <a:t>）值，该参数在使用递归层处理变长输入时有用。设置为</a:t>
            </a:r>
            <a:r>
              <a:rPr lang="en-US" altLang="zh-CN" dirty="0">
                <a:effectLst/>
              </a:rPr>
              <a:t>True</a:t>
            </a:r>
            <a:r>
              <a:rPr lang="zh-CN" altLang="en-US" dirty="0">
                <a:effectLst/>
              </a:rPr>
              <a:t>的话，模型中后续的层必须都支持</a:t>
            </a:r>
            <a:r>
              <a:rPr lang="en-US" altLang="zh-CN" dirty="0">
                <a:effectLst/>
              </a:rPr>
              <a:t>masking</a:t>
            </a:r>
            <a:r>
              <a:rPr lang="zh-CN" altLang="en-US" dirty="0">
                <a:effectLst/>
              </a:rPr>
              <a:t>，否则会抛出异常。如果该值为</a:t>
            </a:r>
            <a:r>
              <a:rPr lang="en-US" altLang="zh-CN" dirty="0">
                <a:effectLst/>
              </a:rPr>
              <a:t>True</a:t>
            </a:r>
            <a:r>
              <a:rPr lang="zh-CN" altLang="en-US" dirty="0">
                <a:effectLst/>
              </a:rPr>
              <a:t>，则下标</a:t>
            </a:r>
            <a:r>
              <a:rPr lang="en-US" altLang="zh-CN" dirty="0">
                <a:effectLst/>
              </a:rPr>
              <a:t>0</a:t>
            </a:r>
            <a:r>
              <a:rPr lang="zh-CN" altLang="en-US" dirty="0">
                <a:effectLst/>
              </a:rPr>
              <a:t>在字典中不可用，</a:t>
            </a:r>
            <a:r>
              <a:rPr lang="en-US" altLang="zh-CN" dirty="0" err="1">
                <a:effectLst/>
              </a:rPr>
              <a:t>input_dim</a:t>
            </a:r>
            <a:r>
              <a:rPr lang="zh-CN" altLang="en-US" dirty="0">
                <a:effectLst/>
              </a:rPr>
              <a:t>应设置为</a:t>
            </a:r>
            <a:r>
              <a:rPr lang="en-US" altLang="zh-CN" dirty="0">
                <a:effectLst/>
              </a:rPr>
              <a:t>|vocabulary| + 2</a:t>
            </a:r>
            <a:r>
              <a:rPr lang="zh-CN" altLang="en-US" dirty="0">
                <a:effectLst/>
              </a:rPr>
              <a:t>。</a:t>
            </a:r>
            <a:br>
              <a:rPr lang="zh-CN" altLang="en-US" dirty="0">
                <a:effectLst/>
              </a:rPr>
            </a:br>
            <a:r>
              <a:rPr lang="en-US" altLang="zh-CN" dirty="0" err="1">
                <a:effectLst/>
              </a:rPr>
              <a:t>input_length</a:t>
            </a:r>
            <a:r>
              <a:rPr lang="zh-CN" altLang="en-US" dirty="0">
                <a:effectLst/>
              </a:rPr>
              <a:t>：当输入序列的长度固定时，该值为其长度。如果要在该层后接</a:t>
            </a:r>
            <a:r>
              <a:rPr lang="en-US" altLang="zh-CN" dirty="0">
                <a:effectLst/>
              </a:rPr>
              <a:t>Flatten</a:t>
            </a:r>
            <a:r>
              <a:rPr lang="zh-CN" altLang="en-US" dirty="0">
                <a:effectLst/>
              </a:rPr>
              <a:t>层，然后接</a:t>
            </a:r>
            <a:r>
              <a:rPr lang="en-US" altLang="zh-CN" dirty="0">
                <a:effectLst/>
              </a:rPr>
              <a:t>Dense</a:t>
            </a:r>
            <a:r>
              <a:rPr lang="zh-CN" altLang="en-US" dirty="0">
                <a:effectLst/>
              </a:rPr>
              <a:t>层，则必须指定该参数，否则</a:t>
            </a:r>
            <a:r>
              <a:rPr lang="en-US" altLang="zh-CN" dirty="0">
                <a:effectLst/>
              </a:rPr>
              <a:t>Dense</a:t>
            </a:r>
            <a:r>
              <a:rPr lang="zh-CN" altLang="en-US" dirty="0">
                <a:effectLst/>
              </a:rPr>
              <a:t>层的输出维度无法自动推断。</a:t>
            </a:r>
            <a:br>
              <a:rPr lang="zh-CN" altLang="en-US" dirty="0">
                <a:effectLst/>
              </a:rPr>
            </a:br>
            <a:r>
              <a:rPr lang="zh-CN" altLang="en-US" dirty="0">
                <a:effectLst/>
              </a:rPr>
              <a:t>输入</a:t>
            </a:r>
            <a:r>
              <a:rPr lang="en-US" altLang="zh-CN" dirty="0">
                <a:effectLst/>
              </a:rPr>
              <a:t>shape</a:t>
            </a:r>
            <a:r>
              <a:rPr lang="zh-CN" altLang="en-US" dirty="0">
                <a:effectLst/>
              </a:rPr>
              <a:t>：</a:t>
            </a:r>
            <a:br>
              <a:rPr lang="en-US" altLang="zh-CN" dirty="0">
                <a:effectLst/>
              </a:rPr>
            </a:br>
            <a:r>
              <a:rPr lang="zh-CN" altLang="en-US" dirty="0">
                <a:effectLst/>
              </a:rPr>
              <a:t>形如（</a:t>
            </a:r>
            <a:r>
              <a:rPr lang="en-US" altLang="zh-CN" dirty="0">
                <a:effectLst/>
              </a:rPr>
              <a:t>samples</a:t>
            </a:r>
            <a:r>
              <a:rPr lang="zh-CN" altLang="en-US" dirty="0">
                <a:effectLst/>
              </a:rPr>
              <a:t>，</a:t>
            </a:r>
            <a:r>
              <a:rPr lang="en-US" altLang="zh-CN" dirty="0" err="1">
                <a:effectLst/>
              </a:rPr>
              <a:t>sequence_length</a:t>
            </a:r>
            <a:r>
              <a:rPr lang="zh-CN" altLang="en-US" dirty="0">
                <a:effectLst/>
              </a:rPr>
              <a:t>）的</a:t>
            </a:r>
            <a:r>
              <a:rPr lang="en-US" altLang="zh-CN" dirty="0">
                <a:effectLst/>
              </a:rPr>
              <a:t>2D</a:t>
            </a:r>
            <a:r>
              <a:rPr lang="zh-CN" altLang="en-US" dirty="0">
                <a:effectLst/>
              </a:rPr>
              <a:t>张量</a:t>
            </a:r>
            <a:br>
              <a:rPr lang="zh-CN" altLang="en-US" dirty="0">
                <a:effectLst/>
              </a:rPr>
            </a:br>
            <a:r>
              <a:rPr lang="zh-CN" altLang="en-US" dirty="0">
                <a:effectLst/>
              </a:rPr>
              <a:t>输出</a:t>
            </a:r>
            <a:r>
              <a:rPr lang="en-US" altLang="zh-CN" dirty="0">
                <a:effectLst/>
              </a:rPr>
              <a:t>shape</a:t>
            </a:r>
            <a:r>
              <a:rPr lang="zh-CN" altLang="en-US" dirty="0">
                <a:effectLst/>
              </a:rPr>
              <a:t>：</a:t>
            </a:r>
            <a:br>
              <a:rPr lang="en-US" altLang="zh-CN" dirty="0">
                <a:effectLst/>
              </a:rPr>
            </a:br>
            <a:r>
              <a:rPr lang="zh-CN" altLang="en-US" dirty="0">
                <a:effectLst/>
              </a:rPr>
              <a:t>形如</a:t>
            </a:r>
            <a:r>
              <a:rPr lang="en-US" altLang="zh-CN" dirty="0">
                <a:effectLst/>
              </a:rPr>
              <a:t>(samples, </a:t>
            </a:r>
            <a:r>
              <a:rPr lang="en-US" altLang="zh-CN" dirty="0" err="1">
                <a:effectLst/>
              </a:rPr>
              <a:t>sequence_length</a:t>
            </a:r>
            <a:r>
              <a:rPr lang="en-US" altLang="zh-CN" dirty="0">
                <a:effectLst/>
              </a:rPr>
              <a:t>, </a:t>
            </a:r>
            <a:r>
              <a:rPr lang="en-US" altLang="zh-CN" dirty="0" err="1">
                <a:effectLst/>
              </a:rPr>
              <a:t>output_dim</a:t>
            </a:r>
            <a:r>
              <a:rPr lang="en-US" altLang="zh-CN" dirty="0">
                <a:effectLst/>
              </a:rPr>
              <a:t>)</a:t>
            </a:r>
            <a:r>
              <a:rPr lang="zh-CN" altLang="en-US" dirty="0">
                <a:effectLst/>
              </a:rPr>
              <a:t>的</a:t>
            </a:r>
            <a:r>
              <a:rPr lang="en-US" altLang="zh-CN" dirty="0">
                <a:effectLst/>
              </a:rPr>
              <a:t>3D</a:t>
            </a:r>
            <a:r>
              <a:rPr lang="zh-CN" altLang="en-US" dirty="0">
                <a:effectLst/>
              </a:rPr>
              <a:t>张量</a:t>
            </a:r>
            <a:endParaRPr lang="zh-CN" altLang="en-US" dirty="0"/>
          </a:p>
        </p:txBody>
      </p:sp>
      <p:sp>
        <p:nvSpPr>
          <p:cNvPr id="4" name="灯片编号占位符 3"/>
          <p:cNvSpPr>
            <a:spLocks noGrp="1"/>
          </p:cNvSpPr>
          <p:nvPr>
            <p:ph type="sldNum" sz="quarter" idx="10"/>
          </p:nvPr>
        </p:nvSpPr>
        <p:spPr/>
        <p:txBody>
          <a:bodyPr/>
          <a:lstStyle/>
          <a:p>
            <a:fld id="{4F73F149-07B2-481A-AEF5-47CAFA062571}" type="slidenum">
              <a:rPr lang="zh-CN" altLang="en-US" smtClean="0"/>
              <a:t>47</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B4C119E0-CEE4-4FF8-83B2-DC856A2C17CC}" type="slidenum">
              <a:rPr lang="en-US" altLang="zh-CN" smtClean="0">
                <a:solidFill>
                  <a:prstClr val="black"/>
                </a:solidFill>
              </a:rPr>
              <a:t>49</a:t>
            </a:fld>
            <a:endParaRPr lang="en-US" altLang="zh-CN">
              <a:solidFill>
                <a:prstClr val="black"/>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45386A1-0EEF-4008-9651-D9FBCDA87984}" type="datetimeFigureOut">
              <a:rPr lang="zh-CN" altLang="en-US" smtClean="0">
                <a:solidFill>
                  <a:prstClr val="black">
                    <a:tint val="75000"/>
                  </a:prstClr>
                </a:solidFill>
              </a:rPr>
              <a:t>2025/7/9</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152AB25A-A8D5-45D9-8405-1744D431B6F4}"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p>
        </p:txBody>
      </p:sp>
      <p:sp>
        <p:nvSpPr>
          <p:cNvPr id="8" name="Text Placeholder 12"/>
          <p:cNvSpPr>
            <a:spLocks noGrp="1"/>
          </p:cNvSpPr>
          <p:nvPr>
            <p:ph idx="1" hasCustomPrompt="1"/>
          </p:nvPr>
        </p:nvSpPr>
        <p:spPr bwMode="auto">
          <a:xfrm>
            <a:off x="457200" y="9906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457200" y="1066803"/>
            <a:ext cx="4114800" cy="51815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8" name="Text Placeholder 12"/>
          <p:cNvSpPr>
            <a:spLocks noGrp="1"/>
          </p:cNvSpPr>
          <p:nvPr>
            <p:ph idx="10" hasCustomPrompt="1"/>
          </p:nvPr>
        </p:nvSpPr>
        <p:spPr bwMode="auto">
          <a:xfrm>
            <a:off x="4686300" y="1066800"/>
            <a:ext cx="4000500" cy="5181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p:cNvSpPr>
            <a:spLocks noGrp="1"/>
          </p:cNvSpPr>
          <p:nvPr>
            <p:ph type="title"/>
          </p:nvPr>
        </p:nvSpPr>
        <p:spPr/>
        <p:txBody>
          <a:bodyPr/>
          <a:lstStyle/>
          <a:p>
            <a:r>
              <a:rPr lang="zh-CN" altLang="en-US"/>
              <a:t>单击此处编辑母版标题样式</a:t>
            </a:r>
            <a:endParaRPr lang="zh-CN" altLang="en-US" dirty="0"/>
          </a:p>
        </p:txBody>
      </p:sp>
      <p:cxnSp>
        <p:nvCxnSpPr>
          <p:cNvPr id="6" name="直接连接符 5"/>
          <p:cNvCxnSpPr/>
          <p:nvPr/>
        </p:nvCxnSpPr>
        <p:spPr>
          <a:xfrm>
            <a:off x="4629150" y="1066800"/>
            <a:ext cx="0" cy="51816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ntent Text_IMG">
    <p:spTree>
      <p:nvGrpSpPr>
        <p:cNvPr id="1" name=""/>
        <p:cNvGrpSpPr/>
        <p:nvPr/>
      </p:nvGrpSpPr>
      <p:grpSpPr>
        <a:xfrm>
          <a:off x="0" y="0"/>
          <a:ext cx="0" cy="0"/>
          <a:chOff x="0" y="0"/>
          <a:chExt cx="0" cy="0"/>
        </a:xfrm>
      </p:grpSpPr>
      <p:sp>
        <p:nvSpPr>
          <p:cNvPr id="7" name="Text Placeholder 12"/>
          <p:cNvSpPr>
            <a:spLocks noGrp="1"/>
          </p:cNvSpPr>
          <p:nvPr>
            <p:ph idx="1" hasCustomPrompt="1"/>
          </p:nvPr>
        </p:nvSpPr>
        <p:spPr bwMode="auto">
          <a:xfrm>
            <a:off x="457201" y="990600"/>
            <a:ext cx="4414346"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p:txBody>
      </p:sp>
      <p:sp>
        <p:nvSpPr>
          <p:cNvPr id="3" name="标题 2"/>
          <p:cNvSpPr>
            <a:spLocks noGrp="1"/>
          </p:cNvSpPr>
          <p:nvPr>
            <p:ph type="title"/>
          </p:nvPr>
        </p:nvSpPr>
        <p:spPr/>
        <p:txBody>
          <a:bodyPr/>
          <a:lstStyle/>
          <a:p>
            <a:r>
              <a:rPr lang="zh-CN" altLang="en-US"/>
              <a:t>单击此处编辑母版标题样式</a:t>
            </a:r>
          </a:p>
        </p:txBody>
      </p:sp>
      <p:cxnSp>
        <p:nvCxnSpPr>
          <p:cNvPr id="4" name="直接连接符 3"/>
          <p:cNvCxnSpPr/>
          <p:nvPr/>
        </p:nvCxnSpPr>
        <p:spPr>
          <a:xfrm>
            <a:off x="4914900" y="1066800"/>
            <a:ext cx="0" cy="533400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empty">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2969077"/>
            <a:ext cx="7886700" cy="1325563"/>
          </a:xfrm>
        </p:spPr>
        <p:txBody>
          <a:bodyPr/>
          <a:lstStyle>
            <a:lvl1pPr algn="ctr" fontAlgn="base">
              <a:spcBef>
                <a:spcPct val="0"/>
              </a:spcBef>
              <a:spcAft>
                <a:spcPct val="0"/>
              </a:spcAft>
              <a:defRPr/>
            </a:lvl1pPr>
          </a:lstStyle>
          <a:p>
            <a:pPr fontAlgn="base">
              <a:spcBef>
                <a:spcPct val="0"/>
              </a:spcBef>
              <a:spcAft>
                <a:spcPct val="0"/>
              </a:spcAft>
            </a:pPr>
            <a:r>
              <a:rPr lang="zh-CN" altLang="en-US" sz="4400" b="1" kern="10" spc="300" dirty="0">
                <a:solidFill>
                  <a:srgbClr val="C00000"/>
                </a:solidFill>
                <a:latin typeface="黑体" panose="02010609060101010101" pitchFamily="49" charset="-122"/>
                <a:ea typeface="黑体" panose="02010609060101010101" pitchFamily="49" charset="-122"/>
                <a:cs typeface="+mn-ea"/>
                <a:sym typeface="+mn-lt"/>
              </a:rPr>
              <a:t>第</a:t>
            </a:r>
            <a:r>
              <a:rPr lang="en-US" altLang="zh-CN" sz="4400" b="1" kern="10" spc="300" dirty="0">
                <a:solidFill>
                  <a:srgbClr val="C00000"/>
                </a:solidFill>
                <a:latin typeface="黑体" panose="02010609060101010101" pitchFamily="49" charset="-122"/>
                <a:ea typeface="黑体" panose="02010609060101010101" pitchFamily="49" charset="-122"/>
                <a:cs typeface="+mn-ea"/>
                <a:sym typeface="+mn-lt"/>
              </a:rPr>
              <a:t>?</a:t>
            </a:r>
            <a:r>
              <a:rPr lang="zh-CN" altLang="en-US" sz="4400" b="1" kern="10" spc="300" dirty="0">
                <a:solidFill>
                  <a:srgbClr val="C00000"/>
                </a:solidFill>
                <a:latin typeface="黑体" panose="02010609060101010101" pitchFamily="49" charset="-122"/>
                <a:ea typeface="黑体" panose="02010609060101010101" pitchFamily="49" charset="-122"/>
                <a:cs typeface="+mn-ea"/>
                <a:sym typeface="+mn-lt"/>
              </a:rPr>
              <a:t>讲 添加课程章节标题</a:t>
            </a:r>
          </a:p>
        </p:txBody>
      </p:sp>
      <p:sp>
        <p:nvSpPr>
          <p:cNvPr id="7" name="椭圆 6"/>
          <p:cNvSpPr/>
          <p:nvPr userDrawn="1"/>
        </p:nvSpPr>
        <p:spPr>
          <a:xfrm>
            <a:off x="7837364" y="5888052"/>
            <a:ext cx="2460071" cy="2910037"/>
          </a:xfrm>
          <a:prstGeom prst="ellipse">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0775" y="375617"/>
            <a:ext cx="2636610" cy="645209"/>
          </a:xfrm>
          <a:prstGeom prst="rect">
            <a:avLst/>
          </a:prstGeom>
          <a:effectLst>
            <a:reflection blurRad="6350" stA="52000" endA="300" endPos="35000" dir="5400000" sy="-100000" algn="bl" rotWithShape="0"/>
          </a:effectLst>
        </p:spPr>
      </p:pic>
      <p:sp>
        <p:nvSpPr>
          <p:cNvPr id="10" name="椭圆 9"/>
          <p:cNvSpPr/>
          <p:nvPr userDrawn="1"/>
        </p:nvSpPr>
        <p:spPr>
          <a:xfrm>
            <a:off x="-1125684" y="-1466534"/>
            <a:ext cx="2460071" cy="2713311"/>
          </a:xfrm>
          <a:prstGeom prst="ellipse">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userDrawn="1"/>
        </p:nvSpPr>
        <p:spPr>
          <a:xfrm>
            <a:off x="-233517" y="6452075"/>
            <a:ext cx="675735" cy="705965"/>
          </a:xfrm>
          <a:prstGeom prst="ellipse">
            <a:avLst/>
          </a:prstGeom>
          <a:solidFill>
            <a:srgbClr val="F3D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176913"/>
            <a:ext cx="4490357" cy="762508"/>
          </a:xfrm>
        </p:spPr>
        <p:txBody>
          <a:bodyPr>
            <a:normAutofit/>
          </a:bodyPr>
          <a:lstStyle>
            <a:lvl1pPr>
              <a:defRPr sz="3200" b="1">
                <a:solidFill>
                  <a:schemeClr val="accent5">
                    <a:lumMod val="50000"/>
                  </a:schemeClr>
                </a:solidFill>
                <a:latin typeface="微软雅黑" panose="020B0503020204020204" pitchFamily="34" charset="-122"/>
                <a:ea typeface="微软雅黑" panose="020B0503020204020204" pitchFamily="34" charset="-122"/>
              </a:defRPr>
            </a:lvl1pPr>
          </a:lstStyle>
          <a:p>
            <a:r>
              <a:rPr lang="en-US" altLang="zh-CN" dirty="0"/>
              <a:t>1.1</a:t>
            </a:r>
            <a:r>
              <a:rPr lang="zh-CN" altLang="en-US" dirty="0"/>
              <a:t>单击此处输入标题</a:t>
            </a:r>
          </a:p>
        </p:txBody>
      </p:sp>
      <p:sp>
        <p:nvSpPr>
          <p:cNvPr id="3" name="内容占位符 2"/>
          <p:cNvSpPr>
            <a:spLocks noGrp="1"/>
          </p:cNvSpPr>
          <p:nvPr>
            <p:ph idx="1" hasCustomPrompt="1"/>
          </p:nvPr>
        </p:nvSpPr>
        <p:spPr>
          <a:xfrm>
            <a:off x="628650" y="1387845"/>
            <a:ext cx="7886700" cy="4351339"/>
          </a:xfrm>
        </p:spPr>
        <p:txBody>
          <a:bodyPr/>
          <a:lstStyle>
            <a:lvl1pPr>
              <a:defRPr b="1">
                <a:latin typeface="黑体" panose="02010609060101010101" pitchFamily="49" charset="-122"/>
                <a:ea typeface="黑体" panose="02010609060101010101" pitchFamily="49" charset="-122"/>
              </a:defRPr>
            </a:lvl1pPr>
            <a:lvl2pPr>
              <a:defRPr>
                <a:latin typeface="黑体" panose="02010609060101010101" pitchFamily="49" charset="-122"/>
                <a:ea typeface="黑体" panose="02010609060101010101" pitchFamily="49" charset="-122"/>
              </a:defRPr>
            </a:lvl2pPr>
            <a:lvl3pPr>
              <a:defRPr>
                <a:latin typeface="黑体" panose="02010609060101010101" pitchFamily="49" charset="-122"/>
                <a:ea typeface="黑体" panose="02010609060101010101" pitchFamily="49" charset="-122"/>
              </a:defRPr>
            </a:lvl3pPr>
            <a:lvl4pPr>
              <a:defRPr>
                <a:latin typeface="黑体" panose="02010609060101010101" pitchFamily="49" charset="-122"/>
                <a:ea typeface="黑体" panose="02010609060101010101" pitchFamily="49" charset="-122"/>
              </a:defRPr>
            </a:lvl4pPr>
            <a:lvl5pPr>
              <a:defRPr>
                <a:latin typeface="黑体" panose="02010609060101010101" pitchFamily="49" charset="-122"/>
                <a:ea typeface="黑体" panose="02010609060101010101" pitchFamily="49" charset="-122"/>
              </a:defRPr>
            </a:lvl5pPr>
          </a:lstStyle>
          <a:p>
            <a:pPr lvl="0"/>
            <a:r>
              <a:rPr lang="zh-CN" altLang="en-US" dirty="0"/>
              <a:t>单击此处输入正文内容</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045386A1-0EEF-4008-9651-D9FBCDA87984}" type="datetimeFigureOut">
              <a:rPr lang="zh-CN" altLang="en-US" smtClean="0">
                <a:solidFill>
                  <a:prstClr val="black">
                    <a:tint val="75000"/>
                  </a:prstClr>
                </a:solidFill>
              </a:rPr>
              <a:t>2025/7/9</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152AB25A-A8D5-45D9-8405-1744D431B6F4}" type="slidenum">
              <a:rPr lang="zh-CN" altLang="en-US" smtClean="0">
                <a:solidFill>
                  <a:prstClr val="black">
                    <a:tint val="75000"/>
                  </a:prstClr>
                </a:solidFill>
              </a:rPr>
              <a:t>‹#›</a:t>
            </a:fld>
            <a:endParaRPr lang="zh-CN" altLang="en-US">
              <a:solidFill>
                <a:prstClr val="black">
                  <a:tint val="75000"/>
                </a:prstClr>
              </a:solidFill>
            </a:endParaRPr>
          </a:p>
        </p:txBody>
      </p:sp>
      <p:pic>
        <p:nvPicPr>
          <p:cNvPr id="9" name="图片 8"/>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89164" y="242225"/>
            <a:ext cx="2087516" cy="528450"/>
          </a:xfrm>
          <a:prstGeom prst="rect">
            <a:avLst/>
          </a:prstGeom>
          <a:effectLst/>
        </p:spPr>
      </p:pic>
      <p:sp>
        <p:nvSpPr>
          <p:cNvPr id="7" name="矩形 6"/>
          <p:cNvSpPr/>
          <p:nvPr userDrawn="1"/>
        </p:nvSpPr>
        <p:spPr>
          <a:xfrm>
            <a:off x="-7144" y="962025"/>
            <a:ext cx="9151144" cy="64800"/>
          </a:xfrm>
          <a:prstGeom prst="rect">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 name="组合 7"/>
          <p:cNvGrpSpPr/>
          <p:nvPr userDrawn="1"/>
        </p:nvGrpSpPr>
        <p:grpSpPr>
          <a:xfrm>
            <a:off x="38691" y="192448"/>
            <a:ext cx="589959" cy="589067"/>
            <a:chOff x="378449" y="171510"/>
            <a:chExt cx="472453" cy="621729"/>
          </a:xfrm>
        </p:grpSpPr>
        <p:sp>
          <p:nvSpPr>
            <p:cNvPr id="13" name="任意多边形 12"/>
            <p:cNvSpPr/>
            <p:nvPr userDrawn="1"/>
          </p:nvSpPr>
          <p:spPr>
            <a:xfrm rot="2182719">
              <a:off x="378449" y="267577"/>
              <a:ext cx="393918" cy="525662"/>
            </a:xfrm>
            <a:custGeom>
              <a:avLst/>
              <a:gdLst>
                <a:gd name="connsiteX0" fmla="*/ 1397239 w 4086261"/>
                <a:gd name="connsiteY0" fmla="*/ 3983323 h 4089669"/>
                <a:gd name="connsiteX1" fmla="*/ 2692486 w 4086261"/>
                <a:gd name="connsiteY1" fmla="*/ 3983323 h 4089669"/>
                <a:gd name="connsiteX2" fmla="*/ 2519794 w 4086261"/>
                <a:gd name="connsiteY2" fmla="*/ 4033742 h 4089669"/>
                <a:gd name="connsiteX3" fmla="*/ 1544250 w 4086261"/>
                <a:gd name="connsiteY3" fmla="*/ 4027800 h 4089669"/>
                <a:gd name="connsiteX4" fmla="*/ 804026 w 4086261"/>
                <a:gd name="connsiteY4" fmla="*/ 3670142 h 4089669"/>
                <a:gd name="connsiteX5" fmla="*/ 3281458 w 4086261"/>
                <a:gd name="connsiteY5" fmla="*/ 3670141 h 4089669"/>
                <a:gd name="connsiteX6" fmla="*/ 3255881 w 4086261"/>
                <a:gd name="connsiteY6" fmla="*/ 3691053 h 4089669"/>
                <a:gd name="connsiteX7" fmla="*/ 3081303 w 4086261"/>
                <a:gd name="connsiteY7" fmla="*/ 3806551 h 4089669"/>
                <a:gd name="connsiteX8" fmla="*/ 3002472 w 4086261"/>
                <a:gd name="connsiteY8" fmla="*/ 3847940 h 4089669"/>
                <a:gd name="connsiteX9" fmla="*/ 1083093 w 4086261"/>
                <a:gd name="connsiteY9" fmla="*/ 3847940 h 4089669"/>
                <a:gd name="connsiteX10" fmla="*/ 998337 w 4086261"/>
                <a:gd name="connsiteY10" fmla="*/ 3803064 h 4089669"/>
                <a:gd name="connsiteX11" fmla="*/ 831558 w 4086261"/>
                <a:gd name="connsiteY11" fmla="*/ 3692597 h 4089669"/>
                <a:gd name="connsiteX12" fmla="*/ 478160 w 4086261"/>
                <a:gd name="connsiteY12" fmla="*/ 3356959 h 4089669"/>
                <a:gd name="connsiteX13" fmla="*/ 3608881 w 4086261"/>
                <a:gd name="connsiteY13" fmla="*/ 3356958 h 4089669"/>
                <a:gd name="connsiteX14" fmla="*/ 3563012 w 4086261"/>
                <a:gd name="connsiteY14" fmla="*/ 3413196 h 4089669"/>
                <a:gd name="connsiteX15" fmla="*/ 3441689 w 4086261"/>
                <a:gd name="connsiteY15" fmla="*/ 3534757 h 4089669"/>
                <a:gd name="connsiteX16" fmla="*/ 644751 w 4086261"/>
                <a:gd name="connsiteY16" fmla="*/ 3534758 h 4089669"/>
                <a:gd name="connsiteX17" fmla="*/ 529408 w 4086261"/>
                <a:gd name="connsiteY17" fmla="*/ 3419640 h 4089669"/>
                <a:gd name="connsiteX18" fmla="*/ 260816 w 4086261"/>
                <a:gd name="connsiteY18" fmla="*/ 3043774 h 4089669"/>
                <a:gd name="connsiteX19" fmla="*/ 3825638 w 4086261"/>
                <a:gd name="connsiteY19" fmla="*/ 3043773 h 4089669"/>
                <a:gd name="connsiteX20" fmla="*/ 3801359 w 4086261"/>
                <a:gd name="connsiteY20" fmla="*/ 3089628 h 4089669"/>
                <a:gd name="connsiteX21" fmla="*/ 3713965 w 4086261"/>
                <a:gd name="connsiteY21" fmla="*/ 3221573 h 4089669"/>
                <a:gd name="connsiteX22" fmla="*/ 373087 w 4086261"/>
                <a:gd name="connsiteY22" fmla="*/ 3221573 h 4089669"/>
                <a:gd name="connsiteX23" fmla="*/ 281415 w 4086261"/>
                <a:gd name="connsiteY23" fmla="*/ 3083007 h 4089669"/>
                <a:gd name="connsiteX24" fmla="*/ 119720 w 4086261"/>
                <a:gd name="connsiteY24" fmla="*/ 2736921 h 4089669"/>
                <a:gd name="connsiteX25" fmla="*/ 3967092 w 4086261"/>
                <a:gd name="connsiteY25" fmla="*/ 2736920 h 4089669"/>
                <a:gd name="connsiteX26" fmla="*/ 3894194 w 4086261"/>
                <a:gd name="connsiteY26" fmla="*/ 2914295 h 4089669"/>
                <a:gd name="connsiteX27" fmla="*/ 3893969 w 4086261"/>
                <a:gd name="connsiteY27" fmla="*/ 2914719 h 4089669"/>
                <a:gd name="connsiteX28" fmla="*/ 193057 w 4086261"/>
                <a:gd name="connsiteY28" fmla="*/ 2914720 h 4089669"/>
                <a:gd name="connsiteX29" fmla="*/ 185946 w 4086261"/>
                <a:gd name="connsiteY29" fmla="*/ 2901176 h 4089669"/>
                <a:gd name="connsiteX30" fmla="*/ 37017 w 4086261"/>
                <a:gd name="connsiteY30" fmla="*/ 2430067 h 4089669"/>
                <a:gd name="connsiteX31" fmla="*/ 4048918 w 4086261"/>
                <a:gd name="connsiteY31" fmla="*/ 2430066 h 4089669"/>
                <a:gd name="connsiteX32" fmla="*/ 4026095 w 4086261"/>
                <a:gd name="connsiteY32" fmla="*/ 2543715 h 4089669"/>
                <a:gd name="connsiteX33" fmla="*/ 4006687 w 4086261"/>
                <a:gd name="connsiteY33" fmla="*/ 2607865 h 4089669"/>
                <a:gd name="connsiteX34" fmla="*/ 79439 w 4086261"/>
                <a:gd name="connsiteY34" fmla="*/ 2607866 h 4089669"/>
                <a:gd name="connsiteX35" fmla="*/ 54223 w 4086261"/>
                <a:gd name="connsiteY35" fmla="*/ 2521499 h 4089669"/>
                <a:gd name="connsiteX36" fmla="*/ 121 w 4086261"/>
                <a:gd name="connsiteY36" fmla="*/ 2113142 h 4089669"/>
                <a:gd name="connsiteX37" fmla="*/ 4085162 w 4086261"/>
                <a:gd name="connsiteY37" fmla="*/ 2113142 h 4089669"/>
                <a:gd name="connsiteX38" fmla="*/ 4084854 w 4086261"/>
                <a:gd name="connsiteY38" fmla="*/ 2156166 h 4089669"/>
                <a:gd name="connsiteX39" fmla="*/ 4070955 w 4086261"/>
                <a:gd name="connsiteY39" fmla="*/ 2290941 h 4089669"/>
                <a:gd name="connsiteX40" fmla="*/ 14357 w 4086261"/>
                <a:gd name="connsiteY40" fmla="*/ 2290941 h 4089669"/>
                <a:gd name="connsiteX41" fmla="*/ 0 w 4086261"/>
                <a:gd name="connsiteY41" fmla="*/ 2130050 h 4089669"/>
                <a:gd name="connsiteX42" fmla="*/ 14854 w 4086261"/>
                <a:gd name="connsiteY42" fmla="*/ 1803107 h 4089669"/>
                <a:gd name="connsiteX43" fmla="*/ 4072294 w 4086261"/>
                <a:gd name="connsiteY43" fmla="*/ 1803107 h 4089669"/>
                <a:gd name="connsiteX44" fmla="*/ 4086261 w 4086261"/>
                <a:gd name="connsiteY44" fmla="*/ 1959620 h 4089669"/>
                <a:gd name="connsiteX45" fmla="*/ 4086108 w 4086261"/>
                <a:gd name="connsiteY45" fmla="*/ 1980906 h 4089669"/>
                <a:gd name="connsiteX46" fmla="*/ 1067 w 4086261"/>
                <a:gd name="connsiteY46" fmla="*/ 1980906 h 4089669"/>
                <a:gd name="connsiteX47" fmla="*/ 1406 w 4086261"/>
                <a:gd name="connsiteY47" fmla="*/ 1933504 h 4089669"/>
                <a:gd name="connsiteX48" fmla="*/ 77117 w 4086261"/>
                <a:gd name="connsiteY48" fmla="*/ 1489925 h 4089669"/>
                <a:gd name="connsiteX49" fmla="*/ 4009193 w 4086261"/>
                <a:gd name="connsiteY49" fmla="*/ 1489925 h 4089669"/>
                <a:gd name="connsiteX50" fmla="*/ 4032038 w 4086261"/>
                <a:gd name="connsiteY50" fmla="*/ 1568171 h 4089669"/>
                <a:gd name="connsiteX51" fmla="*/ 4050772 w 4086261"/>
                <a:gd name="connsiteY51" fmla="*/ 1667724 h 4089669"/>
                <a:gd name="connsiteX52" fmla="*/ 35712 w 4086261"/>
                <a:gd name="connsiteY52" fmla="*/ 1667724 h 4089669"/>
                <a:gd name="connsiteX53" fmla="*/ 60165 w 4086261"/>
                <a:gd name="connsiteY53" fmla="*/ 1545955 h 4089669"/>
                <a:gd name="connsiteX54" fmla="*/ 191505 w 4086261"/>
                <a:gd name="connsiteY54" fmla="*/ 1176742 h 4089669"/>
                <a:gd name="connsiteX55" fmla="*/ 3894145 w 4086261"/>
                <a:gd name="connsiteY55" fmla="*/ 1176742 h 4089669"/>
                <a:gd name="connsiteX56" fmla="*/ 3900315 w 4086261"/>
                <a:gd name="connsiteY56" fmla="*/ 1188494 h 4089669"/>
                <a:gd name="connsiteX57" fmla="*/ 3967264 w 4086261"/>
                <a:gd name="connsiteY57" fmla="*/ 1354541 h 4089669"/>
                <a:gd name="connsiteX58" fmla="*/ 118432 w 4086261"/>
                <a:gd name="connsiteY58" fmla="*/ 1354541 h 4089669"/>
                <a:gd name="connsiteX59" fmla="*/ 375302 w 4086261"/>
                <a:gd name="connsiteY59" fmla="*/ 863557 h 4089669"/>
                <a:gd name="connsiteX60" fmla="*/ 3710170 w 4086261"/>
                <a:gd name="connsiteY60" fmla="*/ 863557 h 4089669"/>
                <a:gd name="connsiteX61" fmla="*/ 3804846 w 4086261"/>
                <a:gd name="connsiteY61" fmla="*/ 1006662 h 4089669"/>
                <a:gd name="connsiteX62" fmla="*/ 3823062 w 4086261"/>
                <a:gd name="connsiteY62" fmla="*/ 1041356 h 4089669"/>
                <a:gd name="connsiteX63" fmla="*/ 263027 w 4086261"/>
                <a:gd name="connsiteY63" fmla="*/ 1041356 h 4089669"/>
                <a:gd name="connsiteX64" fmla="*/ 284901 w 4086261"/>
                <a:gd name="connsiteY64" fmla="*/ 1000042 h 4089669"/>
                <a:gd name="connsiteX65" fmla="*/ 1378779 w 4086261"/>
                <a:gd name="connsiteY65" fmla="*/ 110725 h 4089669"/>
                <a:gd name="connsiteX66" fmla="*/ 1566467 w 4086261"/>
                <a:gd name="connsiteY66" fmla="*/ 55927 h 4089669"/>
                <a:gd name="connsiteX67" fmla="*/ 2542011 w 4086261"/>
                <a:gd name="connsiteY67" fmla="*/ 61870 h 4089669"/>
                <a:gd name="connsiteX68" fmla="*/ 2703493 w 4086261"/>
                <a:gd name="connsiteY68" fmla="*/ 110725 h 4089669"/>
                <a:gd name="connsiteX69" fmla="*/ 642784 w 4086261"/>
                <a:gd name="connsiteY69" fmla="*/ 556704 h 4089669"/>
                <a:gd name="connsiteX70" fmla="*/ 3443305 w 4086261"/>
                <a:gd name="connsiteY70" fmla="*/ 556704 h 4089669"/>
                <a:gd name="connsiteX71" fmla="*/ 3556853 w 4086261"/>
                <a:gd name="connsiteY71" fmla="*/ 670030 h 4089669"/>
                <a:gd name="connsiteX72" fmla="*/ 3609565 w 4086261"/>
                <a:gd name="connsiteY72" fmla="*/ 734502 h 4089669"/>
                <a:gd name="connsiteX73" fmla="*/ 475918 w 4086261"/>
                <a:gd name="connsiteY73" fmla="*/ 734503 h 4089669"/>
                <a:gd name="connsiteX74" fmla="*/ 523248 w 4086261"/>
                <a:gd name="connsiteY74" fmla="*/ 676473 h 4089669"/>
                <a:gd name="connsiteX75" fmla="*/ 830380 w 4086261"/>
                <a:gd name="connsiteY75" fmla="*/ 398616 h 4089669"/>
                <a:gd name="connsiteX76" fmla="*/ 1004958 w 4086261"/>
                <a:gd name="connsiteY76" fmla="*/ 283119 h 4089669"/>
                <a:gd name="connsiteX77" fmla="*/ 1068322 w 4086261"/>
                <a:gd name="connsiteY77" fmla="*/ 249850 h 4089669"/>
                <a:gd name="connsiteX78" fmla="*/ 3018504 w 4086261"/>
                <a:gd name="connsiteY78" fmla="*/ 249850 h 4089669"/>
                <a:gd name="connsiteX79" fmla="*/ 3087924 w 4086261"/>
                <a:gd name="connsiteY79" fmla="*/ 286606 h 4089669"/>
                <a:gd name="connsiteX80" fmla="*/ 3254703 w 4086261"/>
                <a:gd name="connsiteY80" fmla="*/ 397072 h 4089669"/>
                <a:gd name="connsiteX81" fmla="*/ 3292192 w 4086261"/>
                <a:gd name="connsiteY81" fmla="*/ 427649 h 4089669"/>
                <a:gd name="connsiteX82" fmla="*/ 794871 w 4086261"/>
                <a:gd name="connsiteY82" fmla="*/ 427649 h 4089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4086261" h="4089669">
                  <a:moveTo>
                    <a:pt x="1397239" y="3983323"/>
                  </a:moveTo>
                  <a:lnTo>
                    <a:pt x="2692486" y="3983323"/>
                  </a:lnTo>
                  <a:lnTo>
                    <a:pt x="2519794" y="4033742"/>
                  </a:lnTo>
                  <a:cubicBezTo>
                    <a:pt x="2196895" y="4110978"/>
                    <a:pt x="1861734" y="4107484"/>
                    <a:pt x="1544250" y="4027800"/>
                  </a:cubicBezTo>
                  <a:close/>
                  <a:moveTo>
                    <a:pt x="804026" y="3670142"/>
                  </a:moveTo>
                  <a:lnTo>
                    <a:pt x="3281458" y="3670141"/>
                  </a:lnTo>
                  <a:lnTo>
                    <a:pt x="3255881" y="3691053"/>
                  </a:lnTo>
                  <a:cubicBezTo>
                    <a:pt x="3199057" y="3732915"/>
                    <a:pt x="3140784" y="3771402"/>
                    <a:pt x="3081303" y="3806551"/>
                  </a:cubicBezTo>
                  <a:lnTo>
                    <a:pt x="3002472" y="3847940"/>
                  </a:lnTo>
                  <a:lnTo>
                    <a:pt x="1083093" y="3847940"/>
                  </a:lnTo>
                  <a:lnTo>
                    <a:pt x="998337" y="3803064"/>
                  </a:lnTo>
                  <a:cubicBezTo>
                    <a:pt x="941239" y="3769168"/>
                    <a:pt x="885565" y="3732334"/>
                    <a:pt x="831558" y="3692597"/>
                  </a:cubicBezTo>
                  <a:close/>
                  <a:moveTo>
                    <a:pt x="478160" y="3356959"/>
                  </a:moveTo>
                  <a:lnTo>
                    <a:pt x="3608881" y="3356958"/>
                  </a:lnTo>
                  <a:lnTo>
                    <a:pt x="3563012" y="3413196"/>
                  </a:lnTo>
                  <a:lnTo>
                    <a:pt x="3441689" y="3534757"/>
                  </a:lnTo>
                  <a:lnTo>
                    <a:pt x="644751" y="3534758"/>
                  </a:lnTo>
                  <a:lnTo>
                    <a:pt x="529408" y="3419640"/>
                  </a:lnTo>
                  <a:close/>
                  <a:moveTo>
                    <a:pt x="260816" y="3043774"/>
                  </a:moveTo>
                  <a:lnTo>
                    <a:pt x="3825638" y="3043773"/>
                  </a:lnTo>
                  <a:lnTo>
                    <a:pt x="3801359" y="3089628"/>
                  </a:lnTo>
                  <a:lnTo>
                    <a:pt x="3713965" y="3221573"/>
                  </a:lnTo>
                  <a:lnTo>
                    <a:pt x="373087" y="3221573"/>
                  </a:lnTo>
                  <a:lnTo>
                    <a:pt x="281415" y="3083007"/>
                  </a:lnTo>
                  <a:close/>
                  <a:moveTo>
                    <a:pt x="119720" y="2736921"/>
                  </a:moveTo>
                  <a:lnTo>
                    <a:pt x="3967092" y="2736920"/>
                  </a:lnTo>
                  <a:lnTo>
                    <a:pt x="3894194" y="2914295"/>
                  </a:lnTo>
                  <a:lnTo>
                    <a:pt x="3893969" y="2914719"/>
                  </a:lnTo>
                  <a:lnTo>
                    <a:pt x="193057" y="2914720"/>
                  </a:lnTo>
                  <a:lnTo>
                    <a:pt x="185946" y="2901176"/>
                  </a:lnTo>
                  <a:close/>
                  <a:moveTo>
                    <a:pt x="37017" y="2430067"/>
                  </a:moveTo>
                  <a:lnTo>
                    <a:pt x="4048918" y="2430066"/>
                  </a:lnTo>
                  <a:lnTo>
                    <a:pt x="4026095" y="2543715"/>
                  </a:lnTo>
                  <a:lnTo>
                    <a:pt x="4006687" y="2607865"/>
                  </a:lnTo>
                  <a:lnTo>
                    <a:pt x="79439" y="2607866"/>
                  </a:lnTo>
                  <a:lnTo>
                    <a:pt x="54223" y="2521499"/>
                  </a:lnTo>
                  <a:close/>
                  <a:moveTo>
                    <a:pt x="121" y="2113142"/>
                  </a:moveTo>
                  <a:lnTo>
                    <a:pt x="4085162" y="2113142"/>
                  </a:lnTo>
                  <a:lnTo>
                    <a:pt x="4084854" y="2156166"/>
                  </a:lnTo>
                  <a:lnTo>
                    <a:pt x="4070955" y="2290941"/>
                  </a:lnTo>
                  <a:lnTo>
                    <a:pt x="14357" y="2290941"/>
                  </a:lnTo>
                  <a:lnTo>
                    <a:pt x="0" y="2130050"/>
                  </a:lnTo>
                  <a:close/>
                  <a:moveTo>
                    <a:pt x="14854" y="1803107"/>
                  </a:moveTo>
                  <a:lnTo>
                    <a:pt x="4072294" y="1803107"/>
                  </a:lnTo>
                  <a:lnTo>
                    <a:pt x="4086261" y="1959620"/>
                  </a:lnTo>
                  <a:lnTo>
                    <a:pt x="4086108" y="1980906"/>
                  </a:lnTo>
                  <a:lnTo>
                    <a:pt x="1067" y="1980906"/>
                  </a:lnTo>
                  <a:lnTo>
                    <a:pt x="1406" y="1933504"/>
                  </a:lnTo>
                  <a:close/>
                  <a:moveTo>
                    <a:pt x="77117" y="1489925"/>
                  </a:moveTo>
                  <a:lnTo>
                    <a:pt x="4009193" y="1489925"/>
                  </a:lnTo>
                  <a:lnTo>
                    <a:pt x="4032038" y="1568171"/>
                  </a:lnTo>
                  <a:lnTo>
                    <a:pt x="4050772" y="1667724"/>
                  </a:lnTo>
                  <a:lnTo>
                    <a:pt x="35712" y="1667724"/>
                  </a:lnTo>
                  <a:lnTo>
                    <a:pt x="60165" y="1545955"/>
                  </a:lnTo>
                  <a:close/>
                  <a:moveTo>
                    <a:pt x="191505" y="1176742"/>
                  </a:moveTo>
                  <a:lnTo>
                    <a:pt x="3894145" y="1176742"/>
                  </a:lnTo>
                  <a:lnTo>
                    <a:pt x="3900315" y="1188494"/>
                  </a:lnTo>
                  <a:lnTo>
                    <a:pt x="3967264" y="1354541"/>
                  </a:lnTo>
                  <a:lnTo>
                    <a:pt x="118432" y="1354541"/>
                  </a:lnTo>
                  <a:close/>
                  <a:moveTo>
                    <a:pt x="375302" y="863557"/>
                  </a:moveTo>
                  <a:lnTo>
                    <a:pt x="3710170" y="863557"/>
                  </a:lnTo>
                  <a:lnTo>
                    <a:pt x="3804846" y="1006662"/>
                  </a:lnTo>
                  <a:lnTo>
                    <a:pt x="3823062" y="1041356"/>
                  </a:lnTo>
                  <a:lnTo>
                    <a:pt x="263027" y="1041356"/>
                  </a:lnTo>
                  <a:lnTo>
                    <a:pt x="284901" y="1000042"/>
                  </a:lnTo>
                  <a:close/>
                  <a:moveTo>
                    <a:pt x="1378779" y="110725"/>
                  </a:moveTo>
                  <a:lnTo>
                    <a:pt x="1566467" y="55927"/>
                  </a:lnTo>
                  <a:cubicBezTo>
                    <a:pt x="1889366" y="-21308"/>
                    <a:pt x="2224527" y="-17814"/>
                    <a:pt x="2542011" y="61870"/>
                  </a:cubicBezTo>
                  <a:lnTo>
                    <a:pt x="2703493" y="110725"/>
                  </a:lnTo>
                  <a:close/>
                  <a:moveTo>
                    <a:pt x="642784" y="556704"/>
                  </a:moveTo>
                  <a:lnTo>
                    <a:pt x="3443305" y="556704"/>
                  </a:lnTo>
                  <a:lnTo>
                    <a:pt x="3556853" y="670030"/>
                  </a:lnTo>
                  <a:lnTo>
                    <a:pt x="3609565" y="734502"/>
                  </a:lnTo>
                  <a:lnTo>
                    <a:pt x="475918" y="734503"/>
                  </a:lnTo>
                  <a:lnTo>
                    <a:pt x="523248" y="676473"/>
                  </a:lnTo>
                  <a:close/>
                  <a:moveTo>
                    <a:pt x="830380" y="398616"/>
                  </a:moveTo>
                  <a:cubicBezTo>
                    <a:pt x="887204" y="356755"/>
                    <a:pt x="945476" y="318268"/>
                    <a:pt x="1004958" y="283119"/>
                  </a:cubicBezTo>
                  <a:lnTo>
                    <a:pt x="1068322" y="249850"/>
                  </a:lnTo>
                  <a:lnTo>
                    <a:pt x="3018504" y="249850"/>
                  </a:lnTo>
                  <a:lnTo>
                    <a:pt x="3087924" y="286606"/>
                  </a:lnTo>
                  <a:cubicBezTo>
                    <a:pt x="3145022" y="320501"/>
                    <a:pt x="3200695" y="357336"/>
                    <a:pt x="3254703" y="397072"/>
                  </a:cubicBezTo>
                  <a:lnTo>
                    <a:pt x="3292192" y="427649"/>
                  </a:lnTo>
                  <a:lnTo>
                    <a:pt x="794871" y="427649"/>
                  </a:lnTo>
                  <a:close/>
                </a:path>
              </a:pathLst>
            </a:custGeom>
            <a:solidFill>
              <a:srgbClr val="384F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sp>
          <p:nvSpPr>
            <p:cNvPr id="14" name="椭圆 13"/>
            <p:cNvSpPr/>
            <p:nvPr userDrawn="1"/>
          </p:nvSpPr>
          <p:spPr>
            <a:xfrm>
              <a:off x="642110" y="171510"/>
              <a:ext cx="208792" cy="278389"/>
            </a:xfrm>
            <a:prstGeom prst="ellipse">
              <a:avLst/>
            </a:prstGeom>
            <a:solidFill>
              <a:srgbClr val="00375D">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2969077"/>
            <a:ext cx="7886700" cy="1325563"/>
          </a:xfrm>
        </p:spPr>
        <p:txBody>
          <a:bodyPr/>
          <a:lstStyle>
            <a:lvl1pPr algn="ctr" fontAlgn="base">
              <a:spcBef>
                <a:spcPct val="0"/>
              </a:spcBef>
              <a:spcAft>
                <a:spcPct val="0"/>
              </a:spcAft>
              <a:defRPr/>
            </a:lvl1pPr>
          </a:lstStyle>
          <a:p>
            <a:pPr fontAlgn="base">
              <a:spcBef>
                <a:spcPct val="0"/>
              </a:spcBef>
              <a:spcAft>
                <a:spcPct val="0"/>
              </a:spcAft>
            </a:pPr>
            <a:r>
              <a:rPr lang="zh-CN" altLang="en-US" sz="4400" b="1" kern="10" spc="300" dirty="0">
                <a:solidFill>
                  <a:srgbClr val="C00000"/>
                </a:solidFill>
                <a:latin typeface="黑体" panose="02010609060101010101" pitchFamily="49" charset="-122"/>
                <a:ea typeface="黑体" panose="02010609060101010101" pitchFamily="49" charset="-122"/>
                <a:cs typeface="+mn-ea"/>
                <a:sym typeface="+mn-lt"/>
              </a:rPr>
              <a:t>第</a:t>
            </a:r>
            <a:r>
              <a:rPr lang="en-US" altLang="zh-CN" sz="4400" b="1" kern="10" spc="300" dirty="0">
                <a:solidFill>
                  <a:srgbClr val="C00000"/>
                </a:solidFill>
                <a:latin typeface="黑体" panose="02010609060101010101" pitchFamily="49" charset="-122"/>
                <a:ea typeface="黑体" panose="02010609060101010101" pitchFamily="49" charset="-122"/>
                <a:cs typeface="+mn-ea"/>
                <a:sym typeface="+mn-lt"/>
              </a:rPr>
              <a:t>?</a:t>
            </a:r>
            <a:r>
              <a:rPr lang="zh-CN" altLang="en-US" sz="4400" b="1" kern="10" spc="300" dirty="0">
                <a:solidFill>
                  <a:srgbClr val="C00000"/>
                </a:solidFill>
                <a:latin typeface="黑体" panose="02010609060101010101" pitchFamily="49" charset="-122"/>
                <a:ea typeface="黑体" panose="02010609060101010101" pitchFamily="49" charset="-122"/>
                <a:cs typeface="+mn-ea"/>
                <a:sym typeface="+mn-lt"/>
              </a:rPr>
              <a:t>讲 添加课程章节标题</a:t>
            </a:r>
          </a:p>
        </p:txBody>
      </p:sp>
      <p:sp>
        <p:nvSpPr>
          <p:cNvPr id="7" name="椭圆 6"/>
          <p:cNvSpPr/>
          <p:nvPr userDrawn="1"/>
        </p:nvSpPr>
        <p:spPr>
          <a:xfrm>
            <a:off x="7837364" y="5888052"/>
            <a:ext cx="2460071" cy="2910037"/>
          </a:xfrm>
          <a:prstGeom prst="ellipse">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00775" y="375617"/>
            <a:ext cx="2636610" cy="645209"/>
          </a:xfrm>
          <a:prstGeom prst="rect">
            <a:avLst/>
          </a:prstGeom>
          <a:effectLst>
            <a:reflection blurRad="6350" stA="52000" endA="300" endPos="35000" dir="5400000" sy="-100000" algn="bl" rotWithShape="0"/>
          </a:effectLst>
        </p:spPr>
      </p:pic>
      <p:sp>
        <p:nvSpPr>
          <p:cNvPr id="10" name="椭圆 9"/>
          <p:cNvSpPr/>
          <p:nvPr userDrawn="1"/>
        </p:nvSpPr>
        <p:spPr>
          <a:xfrm>
            <a:off x="-1125684" y="-1466534"/>
            <a:ext cx="2460071" cy="2713311"/>
          </a:xfrm>
          <a:prstGeom prst="ellipse">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椭圆 11"/>
          <p:cNvSpPr/>
          <p:nvPr userDrawn="1"/>
        </p:nvSpPr>
        <p:spPr>
          <a:xfrm>
            <a:off x="-233517" y="6452075"/>
            <a:ext cx="675735" cy="705965"/>
          </a:xfrm>
          <a:prstGeom prst="ellipse">
            <a:avLst/>
          </a:prstGeom>
          <a:solidFill>
            <a:srgbClr val="F3D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662376" y="2610385"/>
            <a:ext cx="3819253" cy="1325563"/>
          </a:xfrm>
        </p:spPr>
        <p:txBody>
          <a:bodyPr/>
          <a:lstStyle>
            <a:lvl1pPr marL="0" marR="0" indent="0" algn="ctr" defTabSz="914400" rtl="0" eaLnBrk="1" fontAlgn="base" latinLnBrk="0" hangingPunct="1">
              <a:lnSpc>
                <a:spcPct val="90000"/>
              </a:lnSpc>
              <a:spcBef>
                <a:spcPct val="0"/>
              </a:spcBef>
              <a:spcAft>
                <a:spcPct val="0"/>
              </a:spcAft>
              <a:buClrTx/>
              <a:buSzTx/>
              <a:buFontTx/>
              <a:buNone/>
              <a:defRPr sz="4400"/>
            </a:lvl1pPr>
          </a:lstStyle>
          <a:p>
            <a:pPr fontAlgn="base">
              <a:spcBef>
                <a:spcPct val="0"/>
              </a:spcBef>
              <a:spcAft>
                <a:spcPct val="0"/>
              </a:spcAft>
            </a:pPr>
            <a:r>
              <a:rPr lang="zh-CN" altLang="en-US" sz="4800" b="1" kern="10" spc="300" dirty="0">
                <a:solidFill>
                  <a:srgbClr val="C00000"/>
                </a:solidFill>
                <a:latin typeface="黑体" panose="02010609060101010101" pitchFamily="49" charset="-122"/>
                <a:ea typeface="黑体" panose="02010609060101010101" pitchFamily="49" charset="-122"/>
                <a:cs typeface="+mn-ea"/>
                <a:sym typeface="+mn-lt"/>
              </a:rPr>
              <a:t>谢 谢！</a:t>
            </a:r>
            <a:endParaRPr lang="zh-CN" altLang="en-US" dirty="0"/>
          </a:p>
        </p:txBody>
      </p:sp>
      <p:sp>
        <p:nvSpPr>
          <p:cNvPr id="6" name="椭圆 5"/>
          <p:cNvSpPr/>
          <p:nvPr userDrawn="1"/>
        </p:nvSpPr>
        <p:spPr>
          <a:xfrm>
            <a:off x="7330983" y="912581"/>
            <a:ext cx="675735" cy="642755"/>
          </a:xfrm>
          <a:prstGeom prst="ellipse">
            <a:avLst/>
          </a:prstGeom>
          <a:solidFill>
            <a:srgbClr val="F3D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userDrawn="1"/>
        </p:nvSpPr>
        <p:spPr>
          <a:xfrm>
            <a:off x="7837364" y="5888052"/>
            <a:ext cx="2460071" cy="2910037"/>
          </a:xfrm>
          <a:prstGeom prst="ellipse">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椭圆 8"/>
          <p:cNvSpPr/>
          <p:nvPr userDrawn="1"/>
        </p:nvSpPr>
        <p:spPr>
          <a:xfrm>
            <a:off x="-1125684" y="-1466533"/>
            <a:ext cx="2460071" cy="2603125"/>
          </a:xfrm>
          <a:prstGeom prst="ellipse">
            <a:avLst/>
          </a:prstGeom>
          <a:solidFill>
            <a:srgbClr val="0037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 name="椭圆 9"/>
          <p:cNvSpPr/>
          <p:nvPr userDrawn="1"/>
        </p:nvSpPr>
        <p:spPr>
          <a:xfrm>
            <a:off x="-233517" y="6426437"/>
            <a:ext cx="675735" cy="731603"/>
          </a:xfrm>
          <a:prstGeom prst="ellipse">
            <a:avLst/>
          </a:prstGeom>
          <a:solidFill>
            <a:srgbClr val="F3D9E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0"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a:t>单击此处编辑母版标题样式</a:t>
            </a:r>
          </a:p>
        </p:txBody>
      </p:sp>
      <p:sp>
        <p:nvSpPr>
          <p:cNvPr id="8" name="Text Placeholder 12"/>
          <p:cNvSpPr>
            <a:spLocks noGrp="1"/>
          </p:cNvSpPr>
          <p:nvPr>
            <p:ph idx="1" hasCustomPrompt="1"/>
          </p:nvPr>
        </p:nvSpPr>
        <p:spPr bwMode="auto">
          <a:xfrm>
            <a:off x="457200" y="990600"/>
            <a:ext cx="8229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baseline="0">
                <a:latin typeface="+mn-lt"/>
              </a:defRPr>
            </a:lvl1pPr>
            <a:lvl2pPr>
              <a:defRPr baseline="0">
                <a:latin typeface="+mn-lt"/>
              </a:defRPr>
            </a:lvl2pPr>
            <a:lvl3pPr>
              <a:defRPr baseline="0">
                <a:latin typeface="+mn-lt"/>
              </a:defRPr>
            </a:lvl3pPr>
            <a:lvl4pPr>
              <a:defRPr baseline="0">
                <a:latin typeface="+mn-lt"/>
              </a:defRPr>
            </a:lvl4pPr>
            <a:lvl5pPr>
              <a:defRPr baseline="0">
                <a:latin typeface="+mn-lt"/>
              </a:defRPr>
            </a:lvl5pPr>
          </a:lstStyle>
          <a:p>
            <a:pPr lvl="0"/>
            <a:r>
              <a:rPr lang="zh-CN" altLang="en-US"/>
              <a:t>编辑母版文本样式</a:t>
            </a:r>
          </a:p>
          <a:p>
            <a:pPr lvl="1"/>
            <a:r>
              <a:rPr lang="zh-CN" altLang="en-US"/>
              <a:t>第二级</a:t>
            </a:r>
          </a:p>
          <a:p>
            <a:pPr lvl="2"/>
            <a:r>
              <a:rPr lang="zh-CN" altLang="en-US"/>
              <a:t>第三级</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Just Titl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57" y="1524000"/>
            <a:ext cx="4588085" cy="4684464"/>
          </a:xfrm>
          <a:prstGeom prst="rect">
            <a:avLst/>
          </a:prstGeom>
        </p:spPr>
      </p:pic>
      <p:sp>
        <p:nvSpPr>
          <p:cNvPr id="4" name="Rectangle 10"/>
          <p:cNvSpPr/>
          <p:nvPr/>
        </p:nvSpPr>
        <p:spPr>
          <a:xfrm>
            <a:off x="3028951" y="3657605"/>
            <a:ext cx="4978400"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2" y="673897"/>
            <a:ext cx="4588085"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sz="2025">
              <a:solidFill>
                <a:srgbClr val="FFFFFF"/>
              </a:solidFill>
            </a:endParaRPr>
          </a:p>
        </p:txBody>
      </p:sp>
      <p:sp>
        <p:nvSpPr>
          <p:cNvPr id="6" name="Rectangle 14"/>
          <p:cNvSpPr/>
          <p:nvPr/>
        </p:nvSpPr>
        <p:spPr>
          <a:xfrm>
            <a:off x="3028950" y="3657605"/>
            <a:ext cx="2286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5"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dirty="0">
              <a:solidFill>
                <a:srgbClr val="FFFFFF"/>
              </a:solidFill>
            </a:endParaRPr>
          </a:p>
        </p:txBody>
      </p:sp>
      <p:sp>
        <p:nvSpPr>
          <p:cNvPr id="8" name="Title 7"/>
          <p:cNvSpPr>
            <a:spLocks noGrp="1"/>
          </p:cNvSpPr>
          <p:nvPr>
            <p:ph type="ctrTitle"/>
          </p:nvPr>
        </p:nvSpPr>
        <p:spPr>
          <a:xfrm>
            <a:off x="3257552" y="3827594"/>
            <a:ext cx="4606925" cy="1280888"/>
          </a:xfrm>
        </p:spPr>
        <p:txBody>
          <a:bodyPr anchor="ctr"/>
          <a:lstStyle>
            <a:lvl1pPr algn="ctr">
              <a:defRPr sz="2100" baseline="0">
                <a:solidFill>
                  <a:schemeClr val="tx1"/>
                </a:solidFill>
                <a:latin typeface="+mj-lt"/>
                <a:ea typeface="+mj-ea"/>
              </a:defRPr>
            </a:lvl1pPr>
          </a:lstStyle>
          <a:p>
            <a:r>
              <a:rPr lang="zh-CN" altLang="en-US" dirty="0"/>
              <a:t>单击此处编辑母版标题样式</a:t>
            </a:r>
            <a:endParaRPr lang="en-US" dirty="0"/>
          </a:p>
        </p:txBody>
      </p:sp>
      <p:sp>
        <p:nvSpPr>
          <p:cNvPr id="9" name="Subtitle 8"/>
          <p:cNvSpPr>
            <a:spLocks noGrp="1"/>
          </p:cNvSpPr>
          <p:nvPr>
            <p:ph type="subTitle" idx="1" hasCustomPrompt="1"/>
          </p:nvPr>
        </p:nvSpPr>
        <p:spPr>
          <a:xfrm>
            <a:off x="422256" y="726666"/>
            <a:ext cx="4359238" cy="568735"/>
          </a:xfrm>
          <a:prstGeom prst="rect">
            <a:avLst/>
          </a:prstGeom>
        </p:spPr>
        <p:txBody>
          <a:bodyPr anchor="ctr"/>
          <a:lstStyle>
            <a:lvl1pPr marL="0" indent="0" algn="ctr">
              <a:buNone/>
              <a:defRPr sz="2400" baseline="0">
                <a:solidFill>
                  <a:schemeClr val="tx2"/>
                </a:solidFill>
                <a:latin typeface="+mn-lt"/>
                <a:ea typeface="+mn-ea"/>
                <a:cs typeface="+mj-cs"/>
              </a:defRPr>
            </a:lvl1pPr>
            <a:lvl2pPr marL="193040" indent="0" algn="ctr">
              <a:buNone/>
            </a:lvl2pPr>
            <a:lvl3pPr marL="385445" indent="0" algn="ctr">
              <a:buNone/>
            </a:lvl3pPr>
            <a:lvl4pPr marL="578485" indent="0" algn="ctr">
              <a:buNone/>
            </a:lvl4pPr>
            <a:lvl5pPr marL="771525" indent="0" algn="ctr">
              <a:buNone/>
            </a:lvl5pPr>
            <a:lvl6pPr marL="964565" indent="0" algn="ctr">
              <a:buNone/>
            </a:lvl6pPr>
            <a:lvl7pPr marL="1156970" indent="0" algn="ctr">
              <a:buNone/>
            </a:lvl7pPr>
            <a:lvl8pPr marL="1350010" indent="0" algn="ctr">
              <a:buNone/>
            </a:lvl8pPr>
            <a:lvl9pPr marL="1543050" indent="0" algn="ctr">
              <a:buNone/>
            </a:lvl9pPr>
          </a:lstStyle>
          <a:p>
            <a:r>
              <a:rPr lang="en-US" altLang="zh-CN" dirty="0"/>
              <a:t>《</a:t>
            </a:r>
            <a:r>
              <a:rPr lang="zh-CN" altLang="en-US" dirty="0"/>
              <a:t>深度学习</a:t>
            </a:r>
            <a:r>
              <a:rPr lang="en-US" altLang="zh-CN" dirty="0"/>
              <a:t>》</a:t>
            </a:r>
            <a:endParaRPr lang="en-US" dirty="0"/>
          </a:p>
        </p:txBody>
      </p:sp>
      <p:sp>
        <p:nvSpPr>
          <p:cNvPr id="25" name="Text Placeholder 24"/>
          <p:cNvSpPr>
            <a:spLocks noGrp="1"/>
          </p:cNvSpPr>
          <p:nvPr>
            <p:ph type="body" sz="quarter" idx="10" hasCustomPrompt="1"/>
          </p:nvPr>
        </p:nvSpPr>
        <p:spPr>
          <a:xfrm>
            <a:off x="3960019" y="5550204"/>
            <a:ext cx="3205166" cy="790860"/>
          </a:xfrm>
          <a:prstGeom prst="rect">
            <a:avLst/>
          </a:prstGeom>
        </p:spPr>
        <p:txBody>
          <a:bodyPr/>
          <a:lstStyle>
            <a:lvl1pPr marL="0" indent="0" algn="ctr">
              <a:buNone/>
              <a:defRPr sz="1800" baseline="0">
                <a:solidFill>
                  <a:schemeClr val="accent1">
                    <a:lumMod val="60000"/>
                    <a:lumOff val="40000"/>
                  </a:schemeClr>
                </a:solidFill>
                <a:latin typeface="+mn-lt"/>
                <a:ea typeface="+mn-ea"/>
              </a:defRPr>
            </a:lvl1pPr>
          </a:lstStyle>
          <a:p>
            <a:pPr lvl="0"/>
            <a:r>
              <a:rPr lang="zh-CN" altLang="en-US"/>
              <a:t>编辑母版文本样式</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Subsection">
    <p:spTree>
      <p:nvGrpSpPr>
        <p:cNvPr id="1" name=""/>
        <p:cNvGrpSpPr/>
        <p:nvPr/>
      </p:nvGrpSpPr>
      <p:grpSpPr>
        <a:xfrm>
          <a:off x="0" y="0"/>
          <a:ext cx="0" cy="0"/>
          <a:chOff x="0" y="0"/>
          <a:chExt cx="0" cy="0"/>
        </a:xfrm>
      </p:grpSpPr>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857" y="1524000"/>
            <a:ext cx="4588085" cy="4684464"/>
          </a:xfrm>
          <a:prstGeom prst="rect">
            <a:avLst/>
          </a:prstGeom>
        </p:spPr>
      </p:pic>
      <p:sp>
        <p:nvSpPr>
          <p:cNvPr id="16" name="Rectangle 10"/>
          <p:cNvSpPr/>
          <p:nvPr/>
        </p:nvSpPr>
        <p:spPr>
          <a:xfrm>
            <a:off x="3028951" y="3657605"/>
            <a:ext cx="4978400" cy="1654481"/>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7" name="Rectangle 14"/>
          <p:cNvSpPr/>
          <p:nvPr/>
        </p:nvSpPr>
        <p:spPr>
          <a:xfrm>
            <a:off x="3028950" y="3657605"/>
            <a:ext cx="228600" cy="1654481"/>
          </a:xfrm>
          <a:prstGeom prst="rect">
            <a:avLst/>
          </a:prstGeom>
          <a:solidFill>
            <a:srgbClr val="EB641B"/>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18" name="Title 7"/>
          <p:cNvSpPr>
            <a:spLocks noGrp="1"/>
          </p:cNvSpPr>
          <p:nvPr>
            <p:ph type="ctrTitle"/>
          </p:nvPr>
        </p:nvSpPr>
        <p:spPr>
          <a:xfrm>
            <a:off x="3257552" y="3827594"/>
            <a:ext cx="4606925" cy="1280888"/>
          </a:xfrm>
        </p:spPr>
        <p:txBody>
          <a:bodyPr anchor="ctr"/>
          <a:lstStyle>
            <a:lvl1pPr algn="ctr">
              <a:defRPr sz="2100" baseline="0">
                <a:solidFill>
                  <a:schemeClr val="tx1"/>
                </a:solidFill>
                <a:latin typeface="+mj-lt"/>
                <a:ea typeface="+mj-ea"/>
              </a:defRPr>
            </a:lvl1pPr>
          </a:lstStyle>
          <a:p>
            <a:r>
              <a:rPr lang="zh-CN" altLang="en-US"/>
              <a:t>单击此处编辑母版标题样式</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5">
          <a:fgClr>
            <a:srgbClr val="F2F2F2"/>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587325"/>
            <a:ext cx="78867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628650" y="1834171"/>
            <a:ext cx="7886700" cy="4351339"/>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628650" y="6356354"/>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386A1-0EEF-4008-9651-D9FBCDA87984}" type="datetimeFigureOut">
              <a:rPr lang="zh-CN" altLang="en-US" smtClean="0">
                <a:solidFill>
                  <a:prstClr val="black">
                    <a:tint val="75000"/>
                  </a:prstClr>
                </a:solidFill>
              </a:rPr>
              <a:t>2025/7/9</a:t>
            </a:fld>
            <a:endParaRPr lang="zh-CN" altLang="en-US">
              <a:solidFill>
                <a:prstClr val="black">
                  <a:tint val="75000"/>
                </a:prstClr>
              </a:solidFill>
            </a:endParaRPr>
          </a:p>
        </p:txBody>
      </p:sp>
      <p:sp>
        <p:nvSpPr>
          <p:cNvPr id="5" name="页脚占位符 4"/>
          <p:cNvSpPr>
            <a:spLocks noGrp="1"/>
          </p:cNvSpPr>
          <p:nvPr>
            <p:ph type="ftr" sz="quarter" idx="3"/>
          </p:nvPr>
        </p:nvSpPr>
        <p:spPr>
          <a:xfrm>
            <a:off x="3028950" y="6356354"/>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457950" y="6356354"/>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2AB25A-A8D5-45D9-8405-1744D431B6F4}"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914400" rtl="0" eaLnBrk="1" latinLnBrk="0" hangingPunct="1">
        <a:lnSpc>
          <a:spcPct val="90000"/>
        </a:lnSpc>
        <a:spcBef>
          <a:spcPct val="0"/>
        </a:spcBef>
        <a:buNone/>
        <a:defRPr sz="4400" b="1" kern="1200">
          <a:solidFill>
            <a:schemeClr val="accent5">
              <a:lumMod val="50000"/>
            </a:schemeClr>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1"/>
            <a:ext cx="82296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457200" y="990602"/>
            <a:ext cx="82296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457200" y="898949"/>
            <a:ext cx="82296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pPr eaLnBrk="0" fontAlgn="base" hangingPunct="0">
              <a:spcBef>
                <a:spcPct val="0"/>
              </a:spcBef>
              <a:spcAft>
                <a:spcPct val="0"/>
              </a:spcAft>
            </a:pPr>
            <a:endParaRPr lang="zh-CN" altLang="en-US">
              <a:solidFill>
                <a:srgbClr val="2A4A75"/>
              </a:solidFill>
              <a:latin typeface="Arial" panose="020B0604020202020204" pitchFamily="34" charset="0"/>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1" fontAlgn="base" hangingPunct="1">
        <a:spcBef>
          <a:spcPct val="0"/>
        </a:spcBef>
        <a:spcAft>
          <a:spcPct val="0"/>
        </a:spcAft>
        <a:defRPr sz="2400" kern="1200">
          <a:solidFill>
            <a:srgbClr val="000000"/>
          </a:solidFill>
          <a:latin typeface="+mj-lt"/>
          <a:ea typeface="+mj-ea"/>
          <a:cs typeface="+mj-cs"/>
        </a:defRPr>
      </a:lvl1pPr>
      <a:lvl2pPr algn="l" rtl="0" eaLnBrk="1" fontAlgn="base" hangingPunct="1">
        <a:spcBef>
          <a:spcPct val="0"/>
        </a:spcBef>
        <a:spcAft>
          <a:spcPct val="0"/>
        </a:spcAft>
        <a:defRPr sz="1520">
          <a:solidFill>
            <a:schemeClr val="tx2"/>
          </a:solidFill>
          <a:latin typeface="Calibri" panose="020F0502020204030204" pitchFamily="34" charset="0"/>
        </a:defRPr>
      </a:lvl2pPr>
      <a:lvl3pPr algn="l" rtl="0" eaLnBrk="1" fontAlgn="base" hangingPunct="1">
        <a:spcBef>
          <a:spcPct val="0"/>
        </a:spcBef>
        <a:spcAft>
          <a:spcPct val="0"/>
        </a:spcAft>
        <a:defRPr sz="1520">
          <a:solidFill>
            <a:schemeClr val="tx2"/>
          </a:solidFill>
          <a:latin typeface="Calibri" panose="020F0502020204030204" pitchFamily="34" charset="0"/>
        </a:defRPr>
      </a:lvl3pPr>
      <a:lvl4pPr algn="l" rtl="0" eaLnBrk="1" fontAlgn="base" hangingPunct="1">
        <a:spcBef>
          <a:spcPct val="0"/>
        </a:spcBef>
        <a:spcAft>
          <a:spcPct val="0"/>
        </a:spcAft>
        <a:defRPr sz="1520">
          <a:solidFill>
            <a:schemeClr val="tx2"/>
          </a:solidFill>
          <a:latin typeface="Calibri" panose="020F0502020204030204" pitchFamily="34" charset="0"/>
        </a:defRPr>
      </a:lvl4pPr>
      <a:lvl5pPr algn="l" rtl="0" eaLnBrk="1" fontAlgn="base" hangingPunct="1">
        <a:spcBef>
          <a:spcPct val="0"/>
        </a:spcBef>
        <a:spcAft>
          <a:spcPct val="0"/>
        </a:spcAft>
        <a:defRPr sz="1520">
          <a:solidFill>
            <a:schemeClr val="tx2"/>
          </a:solidFill>
          <a:latin typeface="Calibri" panose="020F0502020204030204" pitchFamily="34" charset="0"/>
        </a:defRPr>
      </a:lvl5pPr>
      <a:lvl6pPr marL="193040" algn="l" rtl="0" eaLnBrk="1" fontAlgn="base" hangingPunct="1">
        <a:spcBef>
          <a:spcPct val="0"/>
        </a:spcBef>
        <a:spcAft>
          <a:spcPct val="0"/>
        </a:spcAft>
        <a:defRPr sz="1350">
          <a:solidFill>
            <a:schemeClr val="tx2"/>
          </a:solidFill>
          <a:latin typeface="Calibri" panose="020F0502020204030204" pitchFamily="34" charset="0"/>
        </a:defRPr>
      </a:lvl6pPr>
      <a:lvl7pPr marL="385445" algn="l" rtl="0" eaLnBrk="1" fontAlgn="base" hangingPunct="1">
        <a:spcBef>
          <a:spcPct val="0"/>
        </a:spcBef>
        <a:spcAft>
          <a:spcPct val="0"/>
        </a:spcAft>
        <a:defRPr sz="1350">
          <a:solidFill>
            <a:schemeClr val="tx2"/>
          </a:solidFill>
          <a:latin typeface="Calibri" panose="020F0502020204030204" pitchFamily="34" charset="0"/>
        </a:defRPr>
      </a:lvl7pPr>
      <a:lvl8pPr marL="578485" algn="l" rtl="0" eaLnBrk="1" fontAlgn="base" hangingPunct="1">
        <a:spcBef>
          <a:spcPct val="0"/>
        </a:spcBef>
        <a:spcAft>
          <a:spcPct val="0"/>
        </a:spcAft>
        <a:defRPr sz="1350">
          <a:solidFill>
            <a:schemeClr val="tx2"/>
          </a:solidFill>
          <a:latin typeface="Calibri" panose="020F0502020204030204" pitchFamily="34" charset="0"/>
        </a:defRPr>
      </a:lvl8pPr>
      <a:lvl9pPr marL="771525" algn="l" rtl="0" eaLnBrk="1" fontAlgn="base" hangingPunct="1">
        <a:spcBef>
          <a:spcPct val="0"/>
        </a:spcBef>
        <a:spcAft>
          <a:spcPct val="0"/>
        </a:spcAft>
        <a:defRPr sz="1350">
          <a:solidFill>
            <a:schemeClr val="tx2"/>
          </a:solidFill>
          <a:latin typeface="Calibri" panose="020F0502020204030204" pitchFamily="34" charset="0"/>
        </a:defRPr>
      </a:lvl9pPr>
    </p:titleStyle>
    <p:bodyStyle>
      <a:lvl1pPr marL="114935" indent="-114935" algn="l" rtl="0" eaLnBrk="1" fontAlgn="base" hangingPunct="1">
        <a:spcBef>
          <a:spcPts val="255"/>
        </a:spcBef>
        <a:spcAft>
          <a:spcPct val="0"/>
        </a:spcAft>
        <a:buClr>
          <a:srgbClr val="000000"/>
        </a:buClr>
        <a:buSzPct val="76000"/>
        <a:buFont typeface="Wingdings 3" panose="05040102010807070707" pitchFamily="18" charset="2"/>
        <a:buChar char=""/>
        <a:defRPr lang="en-US" altLang="zh-CN" sz="2400" kern="1200" baseline="0" dirty="0" smtClean="0">
          <a:solidFill>
            <a:srgbClr val="C00000"/>
          </a:solidFill>
          <a:latin typeface="+mn-lt"/>
          <a:ea typeface="+mn-ea"/>
          <a:cs typeface="Arial" panose="020B0604020202020204" pitchFamily="34" charset="0"/>
        </a:defRPr>
      </a:lvl1pPr>
      <a:lvl2pPr marL="231140" indent="-114935" algn="l" rtl="0" eaLnBrk="1" fontAlgn="base" hangingPunct="1">
        <a:spcBef>
          <a:spcPts val="210"/>
        </a:spcBef>
        <a:spcAft>
          <a:spcPct val="0"/>
        </a:spcAft>
        <a:buClr>
          <a:srgbClr val="000000"/>
        </a:buClr>
        <a:buSzPct val="76000"/>
        <a:buFont typeface="Wingdings 3" panose="05040102010807070707" pitchFamily="18" charset="2"/>
        <a:buChar char=""/>
        <a:defRPr sz="2100" kern="1200" baseline="0">
          <a:solidFill>
            <a:srgbClr val="000000"/>
          </a:solidFill>
          <a:latin typeface="+mn-lt"/>
          <a:ea typeface="+mn-ea"/>
          <a:cs typeface="+mn-cs"/>
        </a:defRPr>
      </a:lvl2pPr>
      <a:lvl3pPr marL="346710" indent="-96520" algn="l" rtl="0" eaLnBrk="1" fontAlgn="base" hangingPunct="1">
        <a:spcBef>
          <a:spcPts val="210"/>
        </a:spcBef>
        <a:spcAft>
          <a:spcPct val="0"/>
        </a:spcAft>
        <a:buClr>
          <a:srgbClr val="000000"/>
        </a:buClr>
        <a:buSzPct val="76000"/>
        <a:buFont typeface="Wingdings 3" panose="05040102010807070707" pitchFamily="18" charset="2"/>
        <a:buChar char=""/>
        <a:defRPr sz="1800" kern="1200" baseline="0">
          <a:solidFill>
            <a:schemeClr val="accent1"/>
          </a:solidFill>
          <a:latin typeface="+mn-lt"/>
          <a:ea typeface="+mn-ea"/>
          <a:cs typeface="+mn-cs"/>
        </a:defRPr>
      </a:lvl3pPr>
      <a:lvl4pPr marL="462915" indent="-96520" algn="l" rtl="0" eaLnBrk="1" fontAlgn="base" hangingPunct="1">
        <a:spcBef>
          <a:spcPts val="170"/>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578485" indent="-96520" algn="l" rtl="0" eaLnBrk="1" fontAlgn="base" hangingPunct="1">
        <a:spcBef>
          <a:spcPts val="125"/>
        </a:spcBef>
        <a:spcAft>
          <a:spcPct val="0"/>
        </a:spcAft>
        <a:buClr>
          <a:schemeClr val="accent2"/>
        </a:buClr>
        <a:buSzPct val="70000"/>
        <a:buFont typeface="Wingdings" panose="05000000000000000000" pitchFamily="2" charset="2"/>
        <a:buChar char=""/>
        <a:defRPr sz="1015" kern="1200" baseline="0">
          <a:solidFill>
            <a:schemeClr val="tx1"/>
          </a:solidFill>
          <a:latin typeface="+mn-ea"/>
          <a:ea typeface="+mn-ea"/>
          <a:cs typeface="+mn-cs"/>
        </a:defRPr>
      </a:lvl5pPr>
      <a:lvl6pPr marL="694055" indent="-76835" algn="l" rtl="0" eaLnBrk="1" latinLnBrk="0" hangingPunct="1">
        <a:spcBef>
          <a:spcPts val="125"/>
        </a:spcBef>
        <a:buClr>
          <a:srgbClr val="9FB8CD">
            <a:shade val="75000"/>
          </a:srgbClr>
        </a:buClr>
        <a:buSzPct val="75000"/>
        <a:buFont typeface="Wingdings 3" panose="05040102010807070707"/>
        <a:buChar char=""/>
        <a:defRPr kumimoji="0" lang="en-US" sz="675" kern="1200" smtClean="0">
          <a:solidFill>
            <a:schemeClr val="tx1"/>
          </a:solidFill>
          <a:latin typeface="+mn-lt"/>
          <a:ea typeface="+mn-ea"/>
          <a:cs typeface="+mn-cs"/>
        </a:defRPr>
      </a:lvl6pPr>
      <a:lvl7pPr marL="771525" indent="-76835" algn="l" rtl="0" eaLnBrk="1" latinLnBrk="0" hangingPunct="1">
        <a:spcBef>
          <a:spcPts val="125"/>
        </a:spcBef>
        <a:buClr>
          <a:srgbClr val="727CA3">
            <a:shade val="75000"/>
          </a:srgbClr>
        </a:buClr>
        <a:buSzPct val="75000"/>
        <a:buFont typeface="Wingdings 3" panose="05040102010807070707"/>
        <a:buChar char=""/>
        <a:defRPr kumimoji="0" lang="en-US" sz="590" kern="1200" smtClean="0">
          <a:solidFill>
            <a:schemeClr val="tx1"/>
          </a:solidFill>
          <a:latin typeface="+mn-lt"/>
          <a:ea typeface="+mn-ea"/>
          <a:cs typeface="+mn-cs"/>
        </a:defRPr>
      </a:lvl7pPr>
      <a:lvl8pPr marL="848360" indent="-76835" algn="l" rtl="0" eaLnBrk="1" latinLnBrk="0" hangingPunct="1">
        <a:spcBef>
          <a:spcPts val="125"/>
        </a:spcBef>
        <a:buClr>
          <a:prstClr val="white">
            <a:shade val="50000"/>
          </a:prstClr>
        </a:buClr>
        <a:buSzPct val="75000"/>
        <a:buFont typeface="Wingdings 3" panose="05040102010807070707"/>
        <a:buChar char=""/>
        <a:defRPr kumimoji="0" lang="en-US" sz="590" kern="1200" smtClean="0">
          <a:solidFill>
            <a:schemeClr val="tx1"/>
          </a:solidFill>
          <a:latin typeface="+mn-lt"/>
          <a:ea typeface="+mn-ea"/>
          <a:cs typeface="+mn-cs"/>
        </a:defRPr>
      </a:lvl8pPr>
      <a:lvl9pPr marL="925830" indent="-76835" algn="l" rtl="0" eaLnBrk="1" latinLnBrk="0" hangingPunct="1">
        <a:spcBef>
          <a:spcPts val="125"/>
        </a:spcBef>
        <a:buClr>
          <a:srgbClr val="9FB8CD"/>
        </a:buClr>
        <a:buSzPct val="75000"/>
        <a:buFont typeface="Wingdings 3" panose="05040102010807070707"/>
        <a:buChar char=""/>
        <a:defRPr kumimoji="0" lang="en-US" sz="50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193040" algn="l" rtl="0" eaLnBrk="1" latinLnBrk="0" hangingPunct="1">
        <a:defRPr kumimoji="0" kern="1200">
          <a:solidFill>
            <a:schemeClr val="tx1"/>
          </a:solidFill>
          <a:latin typeface="+mn-lt"/>
          <a:ea typeface="+mn-ea"/>
          <a:cs typeface="+mn-cs"/>
        </a:defRPr>
      </a:lvl2pPr>
      <a:lvl3pPr marL="385445" algn="l" rtl="0" eaLnBrk="1" latinLnBrk="0" hangingPunct="1">
        <a:defRPr kumimoji="0" kern="1200">
          <a:solidFill>
            <a:schemeClr val="tx1"/>
          </a:solidFill>
          <a:latin typeface="+mn-lt"/>
          <a:ea typeface="+mn-ea"/>
          <a:cs typeface="+mn-cs"/>
        </a:defRPr>
      </a:lvl3pPr>
      <a:lvl4pPr marL="578485"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565" algn="l" rtl="0" eaLnBrk="1" latinLnBrk="0" hangingPunct="1">
        <a:defRPr kumimoji="0" kern="1200">
          <a:solidFill>
            <a:schemeClr val="tx1"/>
          </a:solidFill>
          <a:latin typeface="+mn-lt"/>
          <a:ea typeface="+mn-ea"/>
          <a:cs typeface="+mn-cs"/>
        </a:defRPr>
      </a:lvl6pPr>
      <a:lvl7pPr marL="1156970" algn="l" rtl="0" eaLnBrk="1" latinLnBrk="0" hangingPunct="1">
        <a:defRPr kumimoji="0" kern="1200">
          <a:solidFill>
            <a:schemeClr val="tx1"/>
          </a:solidFill>
          <a:latin typeface="+mn-lt"/>
          <a:ea typeface="+mn-ea"/>
          <a:cs typeface="+mn-cs"/>
        </a:defRPr>
      </a:lvl7pPr>
      <a:lvl8pPr marL="1350010"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1"/>
            <a:ext cx="8229600" cy="7334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p>
            <a:pPr lvl="0"/>
            <a:r>
              <a:rPr lang="zh-CN" altLang="en-US" dirty="0"/>
              <a:t>单击此处编辑母版标题样式</a:t>
            </a:r>
            <a:endParaRPr lang="en-US" altLang="zh-CN" dirty="0"/>
          </a:p>
        </p:txBody>
      </p:sp>
      <p:sp>
        <p:nvSpPr>
          <p:cNvPr id="1027" name="Text Placeholder 12"/>
          <p:cNvSpPr>
            <a:spLocks noGrp="1"/>
          </p:cNvSpPr>
          <p:nvPr>
            <p:ph type="body" idx="1"/>
          </p:nvPr>
        </p:nvSpPr>
        <p:spPr bwMode="auto">
          <a:xfrm>
            <a:off x="457200" y="990602"/>
            <a:ext cx="8229600" cy="541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编辑母版文本样式</a:t>
            </a:r>
          </a:p>
          <a:p>
            <a:pPr lvl="1"/>
            <a:r>
              <a:rPr lang="zh-CN" altLang="en-US" dirty="0"/>
              <a:t>第二级</a:t>
            </a:r>
          </a:p>
          <a:p>
            <a:pPr lvl="2"/>
            <a:r>
              <a:rPr lang="zh-CN" altLang="en-US" dirty="0"/>
              <a:t>第三级</a:t>
            </a:r>
            <a:endParaRPr lang="en-US" altLang="zh-CN" dirty="0"/>
          </a:p>
        </p:txBody>
      </p:sp>
      <p:sp>
        <p:nvSpPr>
          <p:cNvPr id="1032" name="Straight Connector 28"/>
          <p:cNvSpPr>
            <a:spLocks noChangeShapeType="1"/>
          </p:cNvSpPr>
          <p:nvPr/>
        </p:nvSpPr>
        <p:spPr bwMode="auto">
          <a:xfrm>
            <a:off x="457200" y="898949"/>
            <a:ext cx="8229600" cy="0"/>
          </a:xfrm>
          <a:prstGeom prst="line">
            <a:avLst/>
          </a:prstGeom>
          <a:noFill/>
          <a:ln w="9525" algn="ctr">
            <a:solidFill>
              <a:schemeClr val="accent2"/>
            </a:solidFill>
            <a:prstDash val="dash"/>
            <a:round/>
          </a:ln>
          <a:extLst>
            <a:ext uri="{909E8E84-426E-40DD-AFC4-6F175D3DCCD1}">
              <a14:hiddenFill xmlns:a14="http://schemas.microsoft.com/office/drawing/2010/main">
                <a:noFill/>
              </a14:hiddenFill>
            </a:ext>
          </a:extLst>
        </p:spPr>
        <p:txBody>
          <a:bodyPr/>
          <a:lstStyle/>
          <a:p>
            <a:endParaRPr lang="zh-CN" altLang="en-US"/>
          </a:p>
        </p:txBody>
      </p:sp>
      <p:sp>
        <p:nvSpPr>
          <p:cNvPr id="12" name="Straight Connector 27"/>
          <p:cNvSpPr>
            <a:spLocks noChangeShapeType="1"/>
          </p:cNvSpPr>
          <p:nvPr/>
        </p:nvSpPr>
        <p:spPr bwMode="auto">
          <a:xfrm>
            <a:off x="457200" y="6477000"/>
            <a:ext cx="8229600" cy="0"/>
          </a:xfrm>
          <a:prstGeom prst="line">
            <a:avLst/>
          </a:prstGeom>
          <a:noFill/>
          <a:ln w="9525" algn="ctr">
            <a:solidFill>
              <a:schemeClr val="accent2"/>
            </a:solidFill>
            <a:prstDash val="dash"/>
            <a:round/>
          </a:ln>
        </p:spPr>
        <p:txBody>
          <a:bodyPr/>
          <a:lstStyle/>
          <a:p>
            <a:endParaRPr lang="zh-CN" altLang="en-US" sz="1050">
              <a:latin typeface="+mn-ea"/>
              <a:ea typeface="+mn-ea"/>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Lst>
  <p:hf hdr="0" ftr="0" dt="0"/>
  <p:txStyles>
    <p:titleStyle>
      <a:lvl1pPr algn="l" rtl="0" eaLnBrk="1" fontAlgn="base" hangingPunct="1">
        <a:spcBef>
          <a:spcPct val="0"/>
        </a:spcBef>
        <a:spcAft>
          <a:spcPct val="0"/>
        </a:spcAft>
        <a:defRPr sz="2400" kern="1200">
          <a:solidFill>
            <a:srgbClr val="000000"/>
          </a:solidFill>
          <a:latin typeface="+mj-lt"/>
          <a:ea typeface="+mj-ea"/>
          <a:cs typeface="+mj-cs"/>
        </a:defRPr>
      </a:lvl1pPr>
      <a:lvl2pPr algn="l" rtl="0" eaLnBrk="1" fontAlgn="base" hangingPunct="1">
        <a:spcBef>
          <a:spcPct val="0"/>
        </a:spcBef>
        <a:spcAft>
          <a:spcPct val="0"/>
        </a:spcAft>
        <a:defRPr sz="1520">
          <a:solidFill>
            <a:schemeClr val="tx2"/>
          </a:solidFill>
          <a:latin typeface="Calibri" panose="020F0502020204030204" pitchFamily="34" charset="0"/>
        </a:defRPr>
      </a:lvl2pPr>
      <a:lvl3pPr algn="l" rtl="0" eaLnBrk="1" fontAlgn="base" hangingPunct="1">
        <a:spcBef>
          <a:spcPct val="0"/>
        </a:spcBef>
        <a:spcAft>
          <a:spcPct val="0"/>
        </a:spcAft>
        <a:defRPr sz="1520">
          <a:solidFill>
            <a:schemeClr val="tx2"/>
          </a:solidFill>
          <a:latin typeface="Calibri" panose="020F0502020204030204" pitchFamily="34" charset="0"/>
        </a:defRPr>
      </a:lvl3pPr>
      <a:lvl4pPr algn="l" rtl="0" eaLnBrk="1" fontAlgn="base" hangingPunct="1">
        <a:spcBef>
          <a:spcPct val="0"/>
        </a:spcBef>
        <a:spcAft>
          <a:spcPct val="0"/>
        </a:spcAft>
        <a:defRPr sz="1520">
          <a:solidFill>
            <a:schemeClr val="tx2"/>
          </a:solidFill>
          <a:latin typeface="Calibri" panose="020F0502020204030204" pitchFamily="34" charset="0"/>
        </a:defRPr>
      </a:lvl4pPr>
      <a:lvl5pPr algn="l" rtl="0" eaLnBrk="1" fontAlgn="base" hangingPunct="1">
        <a:spcBef>
          <a:spcPct val="0"/>
        </a:spcBef>
        <a:spcAft>
          <a:spcPct val="0"/>
        </a:spcAft>
        <a:defRPr sz="1520">
          <a:solidFill>
            <a:schemeClr val="tx2"/>
          </a:solidFill>
          <a:latin typeface="Calibri" panose="020F0502020204030204" pitchFamily="34" charset="0"/>
        </a:defRPr>
      </a:lvl5pPr>
      <a:lvl6pPr marL="193040" algn="l" rtl="0" eaLnBrk="1" fontAlgn="base" hangingPunct="1">
        <a:spcBef>
          <a:spcPct val="0"/>
        </a:spcBef>
        <a:spcAft>
          <a:spcPct val="0"/>
        </a:spcAft>
        <a:defRPr sz="1350">
          <a:solidFill>
            <a:schemeClr val="tx2"/>
          </a:solidFill>
          <a:latin typeface="Calibri" panose="020F0502020204030204" pitchFamily="34" charset="0"/>
        </a:defRPr>
      </a:lvl6pPr>
      <a:lvl7pPr marL="385445" algn="l" rtl="0" eaLnBrk="1" fontAlgn="base" hangingPunct="1">
        <a:spcBef>
          <a:spcPct val="0"/>
        </a:spcBef>
        <a:spcAft>
          <a:spcPct val="0"/>
        </a:spcAft>
        <a:defRPr sz="1350">
          <a:solidFill>
            <a:schemeClr val="tx2"/>
          </a:solidFill>
          <a:latin typeface="Calibri" panose="020F0502020204030204" pitchFamily="34" charset="0"/>
        </a:defRPr>
      </a:lvl7pPr>
      <a:lvl8pPr marL="578485" algn="l" rtl="0" eaLnBrk="1" fontAlgn="base" hangingPunct="1">
        <a:spcBef>
          <a:spcPct val="0"/>
        </a:spcBef>
        <a:spcAft>
          <a:spcPct val="0"/>
        </a:spcAft>
        <a:defRPr sz="1350">
          <a:solidFill>
            <a:schemeClr val="tx2"/>
          </a:solidFill>
          <a:latin typeface="Calibri" panose="020F0502020204030204" pitchFamily="34" charset="0"/>
        </a:defRPr>
      </a:lvl8pPr>
      <a:lvl9pPr marL="771525" algn="l" rtl="0" eaLnBrk="1" fontAlgn="base" hangingPunct="1">
        <a:spcBef>
          <a:spcPct val="0"/>
        </a:spcBef>
        <a:spcAft>
          <a:spcPct val="0"/>
        </a:spcAft>
        <a:defRPr sz="1350">
          <a:solidFill>
            <a:schemeClr val="tx2"/>
          </a:solidFill>
          <a:latin typeface="Calibri" panose="020F0502020204030204" pitchFamily="34" charset="0"/>
        </a:defRPr>
      </a:lvl9pPr>
    </p:titleStyle>
    <p:bodyStyle>
      <a:lvl1pPr marL="114935" indent="-114935" algn="l" rtl="0" eaLnBrk="1" fontAlgn="base" hangingPunct="1">
        <a:spcBef>
          <a:spcPts val="255"/>
        </a:spcBef>
        <a:spcAft>
          <a:spcPct val="0"/>
        </a:spcAft>
        <a:buClr>
          <a:srgbClr val="000000"/>
        </a:buClr>
        <a:buSzPct val="76000"/>
        <a:buFont typeface="Wingdings 3" panose="05040102010807070707" pitchFamily="18" charset="2"/>
        <a:buChar char=""/>
        <a:defRPr lang="en-US" altLang="zh-CN" sz="2400" kern="1200" baseline="0" dirty="0" smtClean="0">
          <a:solidFill>
            <a:srgbClr val="C00000"/>
          </a:solidFill>
          <a:latin typeface="+mn-lt"/>
          <a:ea typeface="+mn-ea"/>
          <a:cs typeface="Arial" panose="020B0604020202020204" pitchFamily="34" charset="0"/>
        </a:defRPr>
      </a:lvl1pPr>
      <a:lvl2pPr marL="231140" indent="-114935" algn="l" rtl="0" eaLnBrk="1" fontAlgn="base" hangingPunct="1">
        <a:spcBef>
          <a:spcPts val="210"/>
        </a:spcBef>
        <a:spcAft>
          <a:spcPct val="0"/>
        </a:spcAft>
        <a:buClr>
          <a:srgbClr val="000000"/>
        </a:buClr>
        <a:buSzPct val="76000"/>
        <a:buFont typeface="Wingdings 3" panose="05040102010807070707" pitchFamily="18" charset="2"/>
        <a:buChar char=""/>
        <a:defRPr sz="2100" kern="1200" baseline="0">
          <a:solidFill>
            <a:srgbClr val="000000"/>
          </a:solidFill>
          <a:latin typeface="+mn-lt"/>
          <a:ea typeface="+mn-ea"/>
          <a:cs typeface="+mn-cs"/>
        </a:defRPr>
      </a:lvl2pPr>
      <a:lvl3pPr marL="346710" indent="-96520" algn="l" rtl="0" eaLnBrk="1" fontAlgn="base" hangingPunct="1">
        <a:spcBef>
          <a:spcPts val="210"/>
        </a:spcBef>
        <a:spcAft>
          <a:spcPct val="0"/>
        </a:spcAft>
        <a:buClr>
          <a:srgbClr val="000000"/>
        </a:buClr>
        <a:buSzPct val="76000"/>
        <a:buFont typeface="Wingdings 3" panose="05040102010807070707" pitchFamily="18" charset="2"/>
        <a:buChar char=""/>
        <a:defRPr sz="1800" kern="1200" baseline="0">
          <a:solidFill>
            <a:schemeClr val="accent1"/>
          </a:solidFill>
          <a:latin typeface="+mn-lt"/>
          <a:ea typeface="+mn-ea"/>
          <a:cs typeface="+mn-cs"/>
        </a:defRPr>
      </a:lvl3pPr>
      <a:lvl4pPr marL="462915" indent="-96520" algn="l" rtl="0" eaLnBrk="1" fontAlgn="base" hangingPunct="1">
        <a:spcBef>
          <a:spcPts val="170"/>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578485" indent="-96520" algn="l" rtl="0" eaLnBrk="1" fontAlgn="base" hangingPunct="1">
        <a:spcBef>
          <a:spcPts val="125"/>
        </a:spcBef>
        <a:spcAft>
          <a:spcPct val="0"/>
        </a:spcAft>
        <a:buClr>
          <a:schemeClr val="accent2"/>
        </a:buClr>
        <a:buSzPct val="70000"/>
        <a:buFont typeface="Wingdings" panose="05000000000000000000" pitchFamily="2" charset="2"/>
        <a:buChar char=""/>
        <a:defRPr sz="1015" kern="1200" baseline="0">
          <a:solidFill>
            <a:schemeClr val="tx1"/>
          </a:solidFill>
          <a:latin typeface="+mn-ea"/>
          <a:ea typeface="+mn-ea"/>
          <a:cs typeface="+mn-cs"/>
        </a:defRPr>
      </a:lvl5pPr>
      <a:lvl6pPr marL="694055" indent="-76835" algn="l" rtl="0" eaLnBrk="1" latinLnBrk="0" hangingPunct="1">
        <a:spcBef>
          <a:spcPts val="125"/>
        </a:spcBef>
        <a:buClr>
          <a:srgbClr val="9FB8CD">
            <a:shade val="75000"/>
          </a:srgbClr>
        </a:buClr>
        <a:buSzPct val="75000"/>
        <a:buFont typeface="Wingdings 3" panose="05040102010807070707"/>
        <a:buChar char=""/>
        <a:defRPr kumimoji="0" lang="en-US" sz="675" kern="1200" smtClean="0">
          <a:solidFill>
            <a:schemeClr val="tx1"/>
          </a:solidFill>
          <a:latin typeface="+mn-lt"/>
          <a:ea typeface="+mn-ea"/>
          <a:cs typeface="+mn-cs"/>
        </a:defRPr>
      </a:lvl6pPr>
      <a:lvl7pPr marL="771525" indent="-76835" algn="l" rtl="0" eaLnBrk="1" latinLnBrk="0" hangingPunct="1">
        <a:spcBef>
          <a:spcPts val="125"/>
        </a:spcBef>
        <a:buClr>
          <a:srgbClr val="727CA3">
            <a:shade val="75000"/>
          </a:srgbClr>
        </a:buClr>
        <a:buSzPct val="75000"/>
        <a:buFont typeface="Wingdings 3" panose="05040102010807070707"/>
        <a:buChar char=""/>
        <a:defRPr kumimoji="0" lang="en-US" sz="590" kern="1200" smtClean="0">
          <a:solidFill>
            <a:schemeClr val="tx1"/>
          </a:solidFill>
          <a:latin typeface="+mn-lt"/>
          <a:ea typeface="+mn-ea"/>
          <a:cs typeface="+mn-cs"/>
        </a:defRPr>
      </a:lvl7pPr>
      <a:lvl8pPr marL="848360" indent="-76835" algn="l" rtl="0" eaLnBrk="1" latinLnBrk="0" hangingPunct="1">
        <a:spcBef>
          <a:spcPts val="125"/>
        </a:spcBef>
        <a:buClr>
          <a:prstClr val="white">
            <a:shade val="50000"/>
          </a:prstClr>
        </a:buClr>
        <a:buSzPct val="75000"/>
        <a:buFont typeface="Wingdings 3" panose="05040102010807070707"/>
        <a:buChar char=""/>
        <a:defRPr kumimoji="0" lang="en-US" sz="590" kern="1200" smtClean="0">
          <a:solidFill>
            <a:schemeClr val="tx1"/>
          </a:solidFill>
          <a:latin typeface="+mn-lt"/>
          <a:ea typeface="+mn-ea"/>
          <a:cs typeface="+mn-cs"/>
        </a:defRPr>
      </a:lvl8pPr>
      <a:lvl9pPr marL="925830" indent="-76835" algn="l" rtl="0" eaLnBrk="1" latinLnBrk="0" hangingPunct="1">
        <a:spcBef>
          <a:spcPts val="125"/>
        </a:spcBef>
        <a:buClr>
          <a:srgbClr val="9FB8CD"/>
        </a:buClr>
        <a:buSzPct val="75000"/>
        <a:buFont typeface="Wingdings 3" panose="05040102010807070707"/>
        <a:buChar char=""/>
        <a:defRPr kumimoji="0" lang="en-US" sz="505"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193040" algn="l" rtl="0" eaLnBrk="1" latinLnBrk="0" hangingPunct="1">
        <a:defRPr kumimoji="0" kern="1200">
          <a:solidFill>
            <a:schemeClr val="tx1"/>
          </a:solidFill>
          <a:latin typeface="+mn-lt"/>
          <a:ea typeface="+mn-ea"/>
          <a:cs typeface="+mn-cs"/>
        </a:defRPr>
      </a:lvl2pPr>
      <a:lvl3pPr marL="385445" algn="l" rtl="0" eaLnBrk="1" latinLnBrk="0" hangingPunct="1">
        <a:defRPr kumimoji="0" kern="1200">
          <a:solidFill>
            <a:schemeClr val="tx1"/>
          </a:solidFill>
          <a:latin typeface="+mn-lt"/>
          <a:ea typeface="+mn-ea"/>
          <a:cs typeface="+mn-cs"/>
        </a:defRPr>
      </a:lvl3pPr>
      <a:lvl4pPr marL="578485" algn="l" rtl="0" eaLnBrk="1" latinLnBrk="0" hangingPunct="1">
        <a:defRPr kumimoji="0" kern="1200">
          <a:solidFill>
            <a:schemeClr val="tx1"/>
          </a:solidFill>
          <a:latin typeface="+mn-lt"/>
          <a:ea typeface="+mn-ea"/>
          <a:cs typeface="+mn-cs"/>
        </a:defRPr>
      </a:lvl4pPr>
      <a:lvl5pPr marL="771525" algn="l" rtl="0" eaLnBrk="1" latinLnBrk="0" hangingPunct="1">
        <a:defRPr kumimoji="0" kern="1200">
          <a:solidFill>
            <a:schemeClr val="tx1"/>
          </a:solidFill>
          <a:latin typeface="+mn-lt"/>
          <a:ea typeface="+mn-ea"/>
          <a:cs typeface="+mn-cs"/>
        </a:defRPr>
      </a:lvl5pPr>
      <a:lvl6pPr marL="964565" algn="l" rtl="0" eaLnBrk="1" latinLnBrk="0" hangingPunct="1">
        <a:defRPr kumimoji="0" kern="1200">
          <a:solidFill>
            <a:schemeClr val="tx1"/>
          </a:solidFill>
          <a:latin typeface="+mn-lt"/>
          <a:ea typeface="+mn-ea"/>
          <a:cs typeface="+mn-cs"/>
        </a:defRPr>
      </a:lvl6pPr>
      <a:lvl7pPr marL="1156970" algn="l" rtl="0" eaLnBrk="1" latinLnBrk="0" hangingPunct="1">
        <a:defRPr kumimoji="0" kern="1200">
          <a:solidFill>
            <a:schemeClr val="tx1"/>
          </a:solidFill>
          <a:latin typeface="+mn-lt"/>
          <a:ea typeface="+mn-ea"/>
          <a:cs typeface="+mn-cs"/>
        </a:defRPr>
      </a:lvl7pPr>
      <a:lvl8pPr marL="1350010" algn="l" rtl="0" eaLnBrk="1" latinLnBrk="0" hangingPunct="1">
        <a:defRPr kumimoji="0" kern="1200">
          <a:solidFill>
            <a:schemeClr val="tx1"/>
          </a:solidFill>
          <a:latin typeface="+mn-lt"/>
          <a:ea typeface="+mn-ea"/>
          <a:cs typeface="+mn-cs"/>
        </a:defRPr>
      </a:lvl8pPr>
      <a:lvl9pPr marL="154305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4.png"/><Relationship Id="rId4" Type="http://schemas.openxmlformats.org/officeDocument/2006/relationships/image" Target="../media/image33.GI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rgbClr val="F2F2F2"/>
          </a:fgClr>
          <a:bgClr>
            <a:schemeClr val="bg1"/>
          </a:bgClr>
        </a:pattFill>
        <a:effectLst/>
      </p:bgPr>
    </p:bg>
    <p:spTree>
      <p:nvGrpSpPr>
        <p:cNvPr id="1" name=""/>
        <p:cNvGrpSpPr/>
        <p:nvPr/>
      </p:nvGrpSpPr>
      <p:grpSpPr>
        <a:xfrm>
          <a:off x="0" y="0"/>
          <a:ext cx="0" cy="0"/>
          <a:chOff x="0" y="0"/>
          <a:chExt cx="0" cy="0"/>
        </a:xfrm>
      </p:grpSpPr>
      <p:sp>
        <p:nvSpPr>
          <p:cNvPr id="6" name="副标题"/>
          <p:cNvSpPr txBox="1">
            <a:spLocks noChangeArrowheads="1"/>
          </p:cNvSpPr>
          <p:nvPr/>
        </p:nvSpPr>
        <p:spPr bwMode="ltGray">
          <a:xfrm>
            <a:off x="3048092" y="4294640"/>
            <a:ext cx="3047798" cy="573405"/>
          </a:xfrm>
          <a:prstGeom prst="rect">
            <a:avLst/>
          </a:prstGeom>
          <a:noFill/>
          <a:ln>
            <a:noFill/>
          </a:ln>
          <a:effectLst/>
        </p:spPr>
        <p:txBody>
          <a:bodyPr wrap="square" lIns="81667" tIns="40833" rIns="81667" bIns="40833">
            <a:spAutoFit/>
          </a:bodyPr>
          <a:lstStyle>
            <a:lvl1pPr algn="l" defTabSz="815975" fontAlgn="base">
              <a:defRPr>
                <a:solidFill>
                  <a:schemeClr val="tx1"/>
                </a:solidFill>
                <a:latin typeface="Arial" panose="020B0604020202020204" pitchFamily="34" charset="0"/>
              </a:defRPr>
            </a:lvl1pPr>
            <a:lvl2pPr marL="408305" algn="l" defTabSz="815975" fontAlgn="base">
              <a:defRPr>
                <a:solidFill>
                  <a:schemeClr val="tx1"/>
                </a:solidFill>
                <a:latin typeface="Arial" panose="020B0604020202020204" pitchFamily="34" charset="0"/>
              </a:defRPr>
            </a:lvl2pPr>
            <a:lvl3pPr marL="815975" algn="l" defTabSz="815975" fontAlgn="base">
              <a:defRPr>
                <a:solidFill>
                  <a:schemeClr val="tx1"/>
                </a:solidFill>
                <a:latin typeface="Arial" panose="020B0604020202020204" pitchFamily="34" charset="0"/>
              </a:defRPr>
            </a:lvl3pPr>
            <a:lvl4pPr marL="1225550" algn="l" defTabSz="815975" fontAlgn="base">
              <a:defRPr>
                <a:solidFill>
                  <a:schemeClr val="tx1"/>
                </a:solidFill>
                <a:latin typeface="Arial" panose="020B0604020202020204" pitchFamily="34" charset="0"/>
              </a:defRPr>
            </a:lvl4pPr>
            <a:lvl5pPr marL="1633855" algn="l" defTabSz="815975" fontAlgn="base">
              <a:defRPr>
                <a:solidFill>
                  <a:schemeClr val="tx1"/>
                </a:solidFill>
                <a:latin typeface="Arial" panose="020B0604020202020204" pitchFamily="34" charset="0"/>
              </a:defRPr>
            </a:lvl5pPr>
            <a:lvl6pPr marL="2091055" defTabSz="815975" fontAlgn="base">
              <a:spcBef>
                <a:spcPct val="0"/>
              </a:spcBef>
              <a:spcAft>
                <a:spcPct val="0"/>
              </a:spcAft>
              <a:defRPr>
                <a:solidFill>
                  <a:schemeClr val="tx1"/>
                </a:solidFill>
                <a:latin typeface="Arial" panose="020B0604020202020204" pitchFamily="34" charset="0"/>
              </a:defRPr>
            </a:lvl6pPr>
            <a:lvl7pPr marL="2548255" defTabSz="815975" fontAlgn="base">
              <a:spcBef>
                <a:spcPct val="0"/>
              </a:spcBef>
              <a:spcAft>
                <a:spcPct val="0"/>
              </a:spcAft>
              <a:defRPr>
                <a:solidFill>
                  <a:schemeClr val="tx1"/>
                </a:solidFill>
                <a:latin typeface="Arial" panose="020B0604020202020204" pitchFamily="34" charset="0"/>
              </a:defRPr>
            </a:lvl7pPr>
            <a:lvl8pPr marL="3005455" defTabSz="815975" fontAlgn="base">
              <a:spcBef>
                <a:spcPct val="0"/>
              </a:spcBef>
              <a:spcAft>
                <a:spcPct val="0"/>
              </a:spcAft>
              <a:defRPr>
                <a:solidFill>
                  <a:schemeClr val="tx1"/>
                </a:solidFill>
                <a:latin typeface="Arial" panose="020B0604020202020204" pitchFamily="34" charset="0"/>
              </a:defRPr>
            </a:lvl8pPr>
            <a:lvl9pPr marL="3462655" defTabSz="815975" fontAlgn="base">
              <a:spcBef>
                <a:spcPct val="0"/>
              </a:spcBef>
              <a:spcAft>
                <a:spcPct val="0"/>
              </a:spcAft>
              <a:defRPr>
                <a:solidFill>
                  <a:schemeClr val="tx1"/>
                </a:solidFill>
                <a:latin typeface="Arial" panose="020B0604020202020204" pitchFamily="34" charset="0"/>
              </a:defRPr>
            </a:lvl9pPr>
          </a:lstStyle>
          <a:p>
            <a:pPr algn="ctr"/>
            <a:r>
              <a:rPr lang="zh-CN" altLang="en-US" sz="3200" b="1" spc="300" dirty="0">
                <a:solidFill>
                  <a:srgbClr val="384F87"/>
                </a:solidFill>
                <a:latin typeface="等线" panose="02010600030101010101" charset="-122"/>
                <a:cs typeface="+mn-ea"/>
                <a:sym typeface="+mn-lt"/>
              </a:rPr>
              <a:t>主讲：叶苑莉</a:t>
            </a:r>
          </a:p>
        </p:txBody>
      </p:sp>
      <p:sp>
        <p:nvSpPr>
          <p:cNvPr id="7" name="标题 1"/>
          <p:cNvSpPr>
            <a:spLocks noGrp="1"/>
          </p:cNvSpPr>
          <p:nvPr>
            <p:ph type="title"/>
          </p:nvPr>
        </p:nvSpPr>
        <p:spPr>
          <a:xfrm>
            <a:off x="223898" y="2968442"/>
            <a:ext cx="8696582" cy="1325563"/>
          </a:xfrm>
        </p:spPr>
        <p:txBody>
          <a:bodyPr/>
          <a:lstStyle/>
          <a:p>
            <a:r>
              <a:rPr lang="zh-CN" altLang="en-US" kern="10" spc="300" dirty="0">
                <a:solidFill>
                  <a:srgbClr val="C00000"/>
                </a:solidFill>
                <a:latin typeface="黑体" panose="02010609060101010101" pitchFamily="49" charset="-122"/>
                <a:ea typeface="黑体" panose="02010609060101010101" pitchFamily="49" charset="-122"/>
                <a:cs typeface="+mn-ea"/>
                <a:sym typeface="+mn-lt"/>
              </a:rPr>
              <a:t>期末复习</a:t>
            </a:r>
            <a:endParaRPr lang="zh-CN" altLang="en-US" dirty="0"/>
          </a:p>
        </p:txBody>
      </p:sp>
      <p:sp>
        <p:nvSpPr>
          <p:cNvPr id="8" name="TextBox 2"/>
          <p:cNvSpPr txBox="1"/>
          <p:nvPr/>
        </p:nvSpPr>
        <p:spPr>
          <a:xfrm>
            <a:off x="1940510" y="2321476"/>
            <a:ext cx="5262979" cy="646331"/>
          </a:xfrm>
          <a:prstGeom prst="rect">
            <a:avLst/>
          </a:prstGeom>
          <a:noFill/>
        </p:spPr>
        <p:txBody>
          <a:bodyPr wrap="square" rtlCol="0">
            <a:spAutoFit/>
          </a:bodyPr>
          <a:lstStyle/>
          <a:p>
            <a:r>
              <a:rPr lang="en-US" altLang="zh-CN" sz="3600" dirty="0">
                <a:solidFill>
                  <a:srgbClr val="00375D"/>
                </a:solidFill>
                <a:latin typeface="宋体" panose="02010600030101010101" pitchFamily="2" charset="-122"/>
              </a:rPr>
              <a:t>《</a:t>
            </a:r>
            <a:r>
              <a:rPr lang="zh-CN" altLang="en-US" sz="3600" dirty="0">
                <a:solidFill>
                  <a:srgbClr val="00375D"/>
                </a:solidFill>
                <a:latin typeface="宋体" panose="02010600030101010101" pitchFamily="2" charset="-122"/>
              </a:rPr>
              <a:t>自然语言处理与应用</a:t>
            </a:r>
            <a:r>
              <a:rPr lang="en-US" altLang="zh-CN" sz="3600" dirty="0">
                <a:solidFill>
                  <a:srgbClr val="00375D"/>
                </a:solidFill>
                <a:latin typeface="宋体" panose="02010600030101010101" pitchFamily="2" charset="-122"/>
              </a:rPr>
              <a:t>》</a:t>
            </a:r>
            <a:endParaRPr lang="zh-CN" altLang="en-US" sz="3600" dirty="0">
              <a:solidFill>
                <a:srgbClr val="00375D"/>
              </a:solidFill>
              <a:latin typeface="宋体" panose="02010600030101010101" pitchFamily="2"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down)">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第二章</a:t>
            </a:r>
            <a:r>
              <a:rPr lang="en-US" altLang="zh-CN" sz="3200" b="1" dirty="0">
                <a:latin typeface="+mj-ea"/>
              </a:rPr>
              <a:t> </a:t>
            </a:r>
            <a:r>
              <a:rPr lang="zh-CN" altLang="en-US" sz="3200" b="1" dirty="0">
                <a:latin typeface="+mj-ea"/>
              </a:rPr>
              <a:t>中文分词技术</a:t>
            </a:r>
          </a:p>
        </p:txBody>
      </p:sp>
      <p:sp>
        <p:nvSpPr>
          <p:cNvPr id="4" name="矩形 3"/>
          <p:cNvSpPr/>
          <p:nvPr/>
        </p:nvSpPr>
        <p:spPr>
          <a:xfrm>
            <a:off x="82917" y="1094154"/>
            <a:ext cx="9003417" cy="1200329"/>
          </a:xfrm>
          <a:prstGeom prst="rect">
            <a:avLst/>
          </a:prstGeom>
        </p:spPr>
        <p:txBody>
          <a:bodyPr wrap="square">
            <a:spAutoFit/>
          </a:bodyPr>
          <a:lstStyle/>
          <a:p>
            <a:pPr marL="342900" indent="-342900" eaLnBrk="0" fontAlgn="base" hangingPunct="0">
              <a:lnSpc>
                <a:spcPct val="150000"/>
              </a:lnSpc>
              <a:spcAft>
                <a:spcPct val="0"/>
              </a:spcAft>
              <a:buFont typeface="Wingdings" panose="05000000000000000000" pitchFamily="2" charset="2"/>
              <a:buChar char="p"/>
            </a:pP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基于规则分词：</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基于</a:t>
            </a:r>
            <a:r>
              <a:rPr lang="zh-CN" altLang="en-US" sz="2400"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t>规则或词典</a:t>
            </a: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的分词方法，是一种较为机械的分词方法。</a:t>
            </a:r>
            <a:endParaRPr lang="en-US" altLang="zh-CN" sz="12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6" name="矩形 5"/>
          <p:cNvSpPr/>
          <p:nvPr/>
        </p:nvSpPr>
        <p:spPr>
          <a:xfrm>
            <a:off x="301727" y="4771629"/>
            <a:ext cx="8702230" cy="1938992"/>
          </a:xfrm>
          <a:prstGeom prst="rect">
            <a:avLst/>
          </a:prstGeom>
          <a:ln w="19050">
            <a:solidFill>
              <a:srgbClr val="0070C0"/>
            </a:solidFill>
          </a:ln>
        </p:spPr>
        <p:txBody>
          <a:bodyPr wrap="square">
            <a:spAutoFit/>
          </a:bodyPr>
          <a:lstStyle/>
          <a:p>
            <a:pPr marL="457200" indent="-457200" eaLnBrk="0" fontAlgn="base" hangingPunct="0">
              <a:lnSpc>
                <a:spcPts val="3600"/>
              </a:lnSpc>
              <a:spcAft>
                <a:spcPct val="0"/>
              </a:spcAft>
              <a:buFont typeface="+mj-lt"/>
              <a:buAutoNum type="alphaLcParenR"/>
            </a:pPr>
            <a:r>
              <a:rPr lang="zh-CN" altLang="en-US" sz="2400" b="1" kern="100" dirty="0">
                <a:solidFill>
                  <a:prstClr val="black"/>
                </a:solidFill>
                <a:latin typeface="宋体" panose="02010600030101010101" pitchFamily="2" charset="-122"/>
                <a:ea typeface="宋体" panose="02010600030101010101" pitchFamily="2" charset="-122"/>
                <a:cs typeface="Times New Roman" panose="02020603050405020304" charset="0"/>
              </a:rPr>
              <a:t>将待分词语句中的字符串和词典逐个匹配。</a:t>
            </a:r>
          </a:p>
          <a:p>
            <a:pPr marL="457200" indent="-457200" eaLnBrk="0" fontAlgn="base" hangingPunct="0">
              <a:lnSpc>
                <a:spcPts val="3600"/>
              </a:lnSpc>
              <a:spcAft>
                <a:spcPct val="0"/>
              </a:spcAft>
              <a:buFont typeface="+mj-lt"/>
              <a:buAutoNum type="alphaLcParenR"/>
            </a:pPr>
            <a:r>
              <a:rPr lang="zh-CN" altLang="en-US" sz="2400" b="1" kern="100" dirty="0">
                <a:solidFill>
                  <a:prstClr val="black"/>
                </a:solidFill>
                <a:latin typeface="宋体" panose="02010600030101010101" pitchFamily="2" charset="-122"/>
                <a:ea typeface="宋体" panose="02010600030101010101" pitchFamily="2" charset="-122"/>
                <a:cs typeface="Times New Roman" panose="02020603050405020304" charset="0"/>
              </a:rPr>
              <a:t>找到匹配的字符串则切分，不匹配则减去边缘的某些字符。</a:t>
            </a:r>
          </a:p>
          <a:p>
            <a:pPr marL="457200" indent="-457200" eaLnBrk="0" fontAlgn="base" hangingPunct="0">
              <a:lnSpc>
                <a:spcPts val="3600"/>
              </a:lnSpc>
              <a:spcAft>
                <a:spcPct val="0"/>
              </a:spcAft>
              <a:buFont typeface="+mj-lt"/>
              <a:buAutoNum type="alphaLcParenR"/>
            </a:pPr>
            <a:r>
              <a:rPr lang="zh-CN" altLang="en-US" sz="2400" b="1" kern="100" dirty="0">
                <a:solidFill>
                  <a:prstClr val="black"/>
                </a:solidFill>
                <a:latin typeface="宋体" panose="02010600030101010101" pitchFamily="2" charset="-122"/>
                <a:ea typeface="宋体" panose="02010600030101010101" pitchFamily="2" charset="-122"/>
                <a:cs typeface="Times New Roman" panose="02020603050405020304" charset="0"/>
              </a:rPr>
              <a:t>从头再次匹配，直至匹配完毕或者没有找到词典的字符串而结束。</a:t>
            </a:r>
            <a:endParaRPr lang="en-US" altLang="zh-CN" sz="2400" b="1" kern="100" dirty="0">
              <a:solidFill>
                <a:prstClr val="black"/>
              </a:solidFill>
              <a:latin typeface="宋体" panose="02010600030101010101" pitchFamily="2" charset="-122"/>
              <a:ea typeface="宋体" panose="02010600030101010101" pitchFamily="2" charset="-122"/>
              <a:cs typeface="Times New Roman" panose="02020603050405020304" charset="0"/>
            </a:endParaRPr>
          </a:p>
        </p:txBody>
      </p:sp>
      <p:sp>
        <p:nvSpPr>
          <p:cNvPr id="9" name="矩形 8"/>
          <p:cNvSpPr/>
          <p:nvPr/>
        </p:nvSpPr>
        <p:spPr>
          <a:xfrm>
            <a:off x="82917" y="4125298"/>
            <a:ext cx="1850186" cy="646331"/>
          </a:xfrm>
          <a:prstGeom prst="rect">
            <a:avLst/>
          </a:prstGeom>
        </p:spPr>
        <p:txBody>
          <a:bodyPr wrap="none">
            <a:spAutoFit/>
          </a:bodyPr>
          <a:lstStyle/>
          <a:p>
            <a:pPr marL="342900" lvl="0" indent="-342900" eaLnBrk="0" fontAlgn="base" hangingPunct="0">
              <a:lnSpc>
                <a:spcPct val="150000"/>
              </a:lnSpc>
              <a:spcAft>
                <a:spcPct val="0"/>
              </a:spcAft>
              <a:buFont typeface="Wingdings" panose="05000000000000000000" pitchFamily="2" charset="2"/>
              <a:buChar char="Ø"/>
            </a:pPr>
            <a:r>
              <a:rPr lang="zh-CN" altLang="en-US" sz="2400" b="1" kern="100" dirty="0">
                <a:solidFill>
                  <a:srgbClr val="002060"/>
                </a:solidFill>
                <a:highlight>
                  <a:srgbClr val="FFFF00"/>
                </a:highlight>
                <a:latin typeface="微软雅黑" panose="020B0503020204020204" pitchFamily="34" charset="-122"/>
                <a:ea typeface="微软雅黑" panose="020B0503020204020204" pitchFamily="34" charset="-122"/>
                <a:cs typeface="Times New Roman" panose="02020603050405020304" charset="0"/>
              </a:rPr>
              <a:t>基本思想</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a:t>
            </a:r>
            <a:endPar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3" name="矩形 2"/>
          <p:cNvSpPr/>
          <p:nvPr/>
        </p:nvSpPr>
        <p:spPr>
          <a:xfrm>
            <a:off x="418699" y="2502281"/>
            <a:ext cx="8307860" cy="1323439"/>
          </a:xfrm>
          <a:prstGeom prst="rect">
            <a:avLst/>
          </a:prstGeom>
          <a:ln>
            <a:solidFill>
              <a:srgbClr val="0070C0"/>
            </a:solidFill>
          </a:ln>
        </p:spPr>
        <p:txBody>
          <a:bodyPr wrap="square">
            <a:spAutoFit/>
          </a:bodyPr>
          <a:lstStyle/>
          <a:p>
            <a:pPr marL="457200" indent="-457200" eaLnBrk="0" fontAlgn="base" hangingPunct="0">
              <a:lnSpc>
                <a:spcPts val="3200"/>
              </a:lnSpc>
              <a:spcAft>
                <a:spcPct val="0"/>
              </a:spcAft>
              <a:buFont typeface="Arial" panose="020B0604020202020204" pitchFamily="34" charset="0"/>
              <a:buChar char="•"/>
            </a:pPr>
            <a:r>
              <a:rPr lang="zh-CN" altLang="en-US" sz="2400" b="1" dirty="0">
                <a:solidFill>
                  <a:srgbClr val="002060"/>
                </a:solidFill>
                <a:highlight>
                  <a:srgbClr val="FFFF00"/>
                </a:highlight>
              </a:rPr>
              <a:t>优点</a:t>
            </a:r>
            <a:r>
              <a:rPr lang="zh-CN" altLang="en-US" sz="2400" b="1" dirty="0">
                <a:solidFill>
                  <a:srgbClr val="002060"/>
                </a:solidFill>
              </a:rPr>
              <a:t>：</a:t>
            </a:r>
            <a:r>
              <a:rPr lang="zh-CN" altLang="en-US" sz="2400" kern="100" dirty="0">
                <a:solidFill>
                  <a:prstClr val="black"/>
                </a:solidFill>
                <a:latin typeface="黑体" panose="02010609060101010101" pitchFamily="49" charset="-122"/>
                <a:ea typeface="黑体" panose="02010609060101010101" pitchFamily="49" charset="-122"/>
                <a:cs typeface="Times New Roman" panose="02020603050405020304" charset="0"/>
              </a:rPr>
              <a:t>效率高、简单实用</a:t>
            </a:r>
            <a:endParaRPr lang="en-US" altLang="zh-CN" sz="2400" kern="100" dirty="0">
              <a:solidFill>
                <a:prstClr val="black"/>
              </a:solidFill>
              <a:latin typeface="黑体" panose="02010609060101010101" pitchFamily="49" charset="-122"/>
              <a:ea typeface="黑体" panose="02010609060101010101" pitchFamily="49" charset="-122"/>
              <a:cs typeface="Times New Roman" panose="02020603050405020304" charset="0"/>
            </a:endParaRPr>
          </a:p>
          <a:p>
            <a:pPr marL="457200" indent="-457200" eaLnBrk="0" fontAlgn="base" hangingPunct="0">
              <a:lnSpc>
                <a:spcPts val="3200"/>
              </a:lnSpc>
              <a:spcAft>
                <a:spcPct val="0"/>
              </a:spcAft>
              <a:buFont typeface="Arial" panose="020B0604020202020204" pitchFamily="34" charset="0"/>
              <a:buChar char="•"/>
            </a:pPr>
            <a:r>
              <a:rPr lang="zh-CN" altLang="en-US" sz="2400" b="1" dirty="0">
                <a:solidFill>
                  <a:srgbClr val="002060"/>
                </a:solidFill>
                <a:highlight>
                  <a:srgbClr val="FFFF00"/>
                </a:highlight>
              </a:rPr>
              <a:t>缺点</a:t>
            </a:r>
            <a:r>
              <a:rPr lang="zh-CN" altLang="en-US" sz="2400" b="1" dirty="0">
                <a:solidFill>
                  <a:srgbClr val="002060"/>
                </a:solidFill>
              </a:rPr>
              <a:t>：</a:t>
            </a:r>
            <a:r>
              <a:rPr lang="zh-CN" altLang="en-US" sz="2400" kern="100" dirty="0">
                <a:solidFill>
                  <a:prstClr val="black"/>
                </a:solidFill>
                <a:latin typeface="黑体" panose="02010609060101010101" pitchFamily="49" charset="-122"/>
                <a:ea typeface="黑体" panose="02010609060101010101" pitchFamily="49" charset="-122"/>
                <a:cs typeface="Times New Roman" panose="02020603050405020304" charset="0"/>
              </a:rPr>
              <a:t>严重依赖于词典，常常会遇到歧义问题和</a:t>
            </a:r>
            <a:r>
              <a:rPr lang="zh-CN" altLang="en-US" sz="2400" kern="100" dirty="0">
                <a:solidFill>
                  <a:srgbClr val="0070C0"/>
                </a:solidFill>
                <a:latin typeface="黑体" panose="02010609060101010101" pitchFamily="49" charset="-122"/>
                <a:ea typeface="黑体" panose="02010609060101010101" pitchFamily="49" charset="-122"/>
                <a:cs typeface="Times New Roman" panose="02020603050405020304" charset="0"/>
              </a:rPr>
              <a:t>未登录词</a:t>
            </a:r>
            <a:r>
              <a:rPr lang="zh-CN" altLang="en-US" sz="2400" kern="100" dirty="0">
                <a:solidFill>
                  <a:prstClr val="black"/>
                </a:solidFill>
                <a:latin typeface="黑体" panose="02010609060101010101" pitchFamily="49" charset="-122"/>
                <a:ea typeface="黑体" panose="02010609060101010101" pitchFamily="49" charset="-122"/>
                <a:cs typeface="Times New Roman" panose="02020603050405020304" charset="0"/>
              </a:rPr>
              <a:t>问题（字典中没有的就分不出来）；未考虑上下文语境。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第二章</a:t>
            </a:r>
            <a:r>
              <a:rPr lang="en-US" altLang="zh-CN" sz="3200" b="1" dirty="0">
                <a:latin typeface="+mj-ea"/>
              </a:rPr>
              <a:t> </a:t>
            </a:r>
            <a:r>
              <a:rPr lang="zh-CN" altLang="en-US" sz="3200" b="1" dirty="0">
                <a:latin typeface="+mj-ea"/>
              </a:rPr>
              <a:t>中文分词技术</a:t>
            </a:r>
          </a:p>
        </p:txBody>
      </p:sp>
      <p:sp>
        <p:nvSpPr>
          <p:cNvPr id="4" name="矩形 3"/>
          <p:cNvSpPr/>
          <p:nvPr/>
        </p:nvSpPr>
        <p:spPr>
          <a:xfrm>
            <a:off x="150881" y="1182985"/>
            <a:ext cx="8821644" cy="588110"/>
          </a:xfrm>
          <a:prstGeom prst="rect">
            <a:avLst/>
          </a:prstGeom>
        </p:spPr>
        <p:txBody>
          <a:bodyPr wrap="square">
            <a:spAutoFit/>
          </a:bodyPr>
          <a:lstStyle/>
          <a:p>
            <a:pPr marL="342900" indent="-342900" eaLnBrk="0" fontAlgn="base" hangingPunct="0">
              <a:lnSpc>
                <a:spcPct val="150000"/>
              </a:lnSpc>
              <a:spcAft>
                <a:spcPct val="0"/>
              </a:spcAft>
              <a:buFont typeface="Wingdings" panose="05000000000000000000" pitchFamily="2" charset="2"/>
              <a:buChar char="p"/>
            </a:pPr>
            <a:r>
              <a:rPr lang="zh-CN" altLang="en-US" sz="2400" b="1" dirty="0">
                <a:solidFill>
                  <a:srgbClr val="C00000"/>
                </a:solidFill>
                <a:latin typeface="微软雅黑" panose="020B0503020204020204" pitchFamily="34" charset="-122"/>
                <a:ea typeface="微软雅黑" panose="020B0503020204020204" pitchFamily="34" charset="-122"/>
              </a:rPr>
              <a:t>基于统计的分词方法</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6" name="矩形 5"/>
          <p:cNvSpPr/>
          <p:nvPr/>
        </p:nvSpPr>
        <p:spPr>
          <a:xfrm>
            <a:off x="150880" y="2005557"/>
            <a:ext cx="8993119" cy="3683060"/>
          </a:xfrm>
          <a:prstGeom prst="rect">
            <a:avLst/>
          </a:prstGeom>
        </p:spPr>
        <p:txBody>
          <a:bodyPr wrap="square">
            <a:spAutoFit/>
          </a:bodyPr>
          <a:lstStyle/>
          <a:p>
            <a:pPr marL="342900" indent="-342900">
              <a:lnSpc>
                <a:spcPts val="3500"/>
              </a:lnSpc>
              <a:buFont typeface="Arial" panose="020B0604020202020204" pitchFamily="34" charset="0"/>
              <a:buChar char="•"/>
            </a:pPr>
            <a:r>
              <a:rPr lang="zh-CN" altLang="en-US" sz="2400" b="1" dirty="0">
                <a:solidFill>
                  <a:srgbClr val="002060"/>
                </a:solidFill>
              </a:rPr>
              <a:t>基本思想</a:t>
            </a:r>
            <a:r>
              <a:rPr lang="zh-CN" altLang="en-US" sz="2400" b="1" dirty="0"/>
              <a:t>：</a:t>
            </a:r>
            <a:r>
              <a:rPr lang="zh-CN" altLang="en-US" sz="2400" dirty="0"/>
              <a:t>中文语句中相连的字出现的次数越多</a:t>
            </a:r>
            <a:r>
              <a:rPr lang="en-US" altLang="zh-CN" sz="2400" dirty="0">
                <a:solidFill>
                  <a:srgbClr val="FF0000"/>
                </a:solidFill>
              </a:rPr>
              <a:t>【</a:t>
            </a:r>
            <a:r>
              <a:rPr lang="zh-CN" altLang="en-US" sz="2400" dirty="0">
                <a:solidFill>
                  <a:srgbClr val="FF0000"/>
                </a:solidFill>
              </a:rPr>
              <a:t>共同出现</a:t>
            </a:r>
            <a:r>
              <a:rPr lang="en-US" altLang="zh-CN" sz="2400" dirty="0">
                <a:solidFill>
                  <a:srgbClr val="FF0000"/>
                </a:solidFill>
              </a:rPr>
              <a:t>】 </a:t>
            </a:r>
            <a:r>
              <a:rPr lang="zh-CN" altLang="en-US" sz="2400" dirty="0"/>
              <a:t>，作为词单独使用的次数也越多，语句拆分的可靠性越高，分词的准确率越高。</a:t>
            </a:r>
            <a:endParaRPr lang="en-US" altLang="zh-CN" sz="2400" dirty="0"/>
          </a:p>
          <a:p>
            <a:pPr marL="342900" indent="-342900">
              <a:lnSpc>
                <a:spcPts val="3500"/>
              </a:lnSpc>
              <a:buFont typeface="Arial" panose="020B0604020202020204" pitchFamily="34" charset="0"/>
              <a:buChar char="•"/>
            </a:pPr>
            <a:r>
              <a:rPr lang="zh-CN" altLang="en-US" sz="2400" b="1" dirty="0">
                <a:solidFill>
                  <a:srgbClr val="002060"/>
                </a:solidFill>
              </a:rPr>
              <a:t>基本原理</a:t>
            </a:r>
            <a:r>
              <a:rPr lang="zh-CN" altLang="en-US" sz="2400" b="1" dirty="0"/>
              <a:t>：</a:t>
            </a:r>
            <a:r>
              <a:rPr lang="zh-CN" altLang="en-US" sz="2400" dirty="0"/>
              <a:t>统计词出现的次数，次数足够高的词作为单独的词语被保留。</a:t>
            </a:r>
            <a:endParaRPr lang="en-US" altLang="zh-CN" sz="2400" dirty="0"/>
          </a:p>
          <a:p>
            <a:pPr marL="342900" indent="-342900">
              <a:lnSpc>
                <a:spcPts val="3500"/>
              </a:lnSpc>
              <a:buFont typeface="Arial" panose="020B0604020202020204" pitchFamily="34" charset="0"/>
              <a:buChar char="•"/>
            </a:pPr>
            <a:r>
              <a:rPr lang="zh-CN" altLang="en-US" sz="2400" b="1" dirty="0">
                <a:solidFill>
                  <a:srgbClr val="002060"/>
                </a:solidFill>
              </a:rPr>
              <a:t>两个步骤</a:t>
            </a:r>
            <a:r>
              <a:rPr lang="zh-CN" altLang="en-US" sz="2400" b="1" dirty="0"/>
              <a:t>：</a:t>
            </a:r>
            <a:r>
              <a:rPr lang="zh-CN" altLang="en-US" sz="2400" dirty="0"/>
              <a:t>建立统计语言模型；运用模型划分语句，计算被划分语句的概率，选取</a:t>
            </a:r>
            <a:r>
              <a:rPr lang="zh-CN" altLang="en-US" sz="2400" b="1" dirty="0">
                <a:solidFill>
                  <a:srgbClr val="0070C0"/>
                </a:solidFill>
                <a:highlight>
                  <a:srgbClr val="FFFF00"/>
                </a:highlight>
              </a:rPr>
              <a:t>最大概率</a:t>
            </a:r>
            <a:r>
              <a:rPr lang="zh-CN" altLang="en-US" sz="2400" dirty="0"/>
              <a:t>的划分方式进行分词。</a:t>
            </a:r>
            <a:endParaRPr lang="en-US" altLang="zh-CN" sz="2400" dirty="0"/>
          </a:p>
          <a:p>
            <a:pPr>
              <a:lnSpc>
                <a:spcPts val="3500"/>
              </a:lnSpc>
            </a:pPr>
            <a:endParaRPr lang="en-US" altLang="zh-CN" sz="2400" dirty="0"/>
          </a:p>
        </p:txBody>
      </p:sp>
      <p:sp>
        <p:nvSpPr>
          <p:cNvPr id="3" name="矩形 2"/>
          <p:cNvSpPr/>
          <p:nvPr/>
        </p:nvSpPr>
        <p:spPr>
          <a:xfrm>
            <a:off x="150880" y="5351060"/>
            <a:ext cx="8927217" cy="1015663"/>
          </a:xfrm>
          <a:prstGeom prst="rect">
            <a:avLst/>
          </a:prstGeom>
        </p:spPr>
        <p:txBody>
          <a:bodyPr wrap="square">
            <a:spAutoFit/>
          </a:bodyPr>
          <a:lstStyle/>
          <a:p>
            <a:pPr marL="342900" indent="-342900">
              <a:lnSpc>
                <a:spcPts val="3600"/>
              </a:lnSpc>
              <a:buFont typeface="Wingdings" panose="05000000000000000000" pitchFamily="2" charset="2"/>
              <a:buChar char="Ø"/>
              <a:defRPr/>
            </a:pPr>
            <a:r>
              <a:rPr lang="zh-CN" altLang="en-US" sz="2400" b="1" dirty="0">
                <a:solidFill>
                  <a:srgbClr val="002060"/>
                </a:solidFill>
                <a:highlight>
                  <a:srgbClr val="FFFF00"/>
                </a:highlight>
              </a:rPr>
              <a:t>优点</a:t>
            </a:r>
            <a:r>
              <a:rPr lang="zh-CN" altLang="en-US" sz="2400" b="1" dirty="0">
                <a:solidFill>
                  <a:srgbClr val="002060"/>
                </a:solidFill>
              </a:rPr>
              <a:t>：</a:t>
            </a:r>
            <a:r>
              <a:rPr lang="zh-CN" altLang="en-US" sz="2400" dirty="0"/>
              <a:t>对歧义词和未登录词的识别都具有良好的效果</a:t>
            </a:r>
          </a:p>
          <a:p>
            <a:pPr marL="342900" indent="-342900">
              <a:lnSpc>
                <a:spcPts val="3600"/>
              </a:lnSpc>
              <a:buFont typeface="Wingdings" panose="05000000000000000000" pitchFamily="2" charset="2"/>
              <a:buChar char="Ø"/>
              <a:defRPr/>
            </a:pPr>
            <a:r>
              <a:rPr lang="zh-CN" altLang="en-US" sz="2400" b="1" dirty="0">
                <a:solidFill>
                  <a:srgbClr val="002060"/>
                </a:solidFill>
                <a:highlight>
                  <a:srgbClr val="FFFF00"/>
                </a:highlight>
              </a:rPr>
              <a:t>缺点</a:t>
            </a:r>
            <a:r>
              <a:rPr lang="zh-CN" altLang="en-US" sz="2400" b="1" dirty="0">
                <a:solidFill>
                  <a:srgbClr val="002060"/>
                </a:solidFill>
              </a:rPr>
              <a:t>：</a:t>
            </a:r>
            <a:r>
              <a:rPr lang="zh-CN" altLang="en-US" sz="2400" dirty="0"/>
              <a:t>需要</a:t>
            </a:r>
            <a:r>
              <a:rPr lang="zh-CN" altLang="en-US" sz="2400" dirty="0">
                <a:solidFill>
                  <a:schemeClr val="accent5">
                    <a:lumMod val="75000"/>
                  </a:schemeClr>
                </a:solidFill>
              </a:rPr>
              <a:t>依靠语料库</a:t>
            </a:r>
            <a:r>
              <a:rPr lang="zh-CN" altLang="en-US" sz="2400" dirty="0"/>
              <a:t>进行分词，训练周期较长，</a:t>
            </a:r>
            <a:r>
              <a:rPr lang="zh-CN" altLang="en-US" sz="2400" dirty="0">
                <a:solidFill>
                  <a:schemeClr val="accent5">
                    <a:lumMod val="75000"/>
                  </a:schemeClr>
                </a:solidFill>
              </a:rPr>
              <a:t>计算量较大</a:t>
            </a:r>
            <a:r>
              <a:rPr lang="zh-CN" altLang="en-US" sz="2400"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第三章</a:t>
            </a:r>
            <a:r>
              <a:rPr lang="en-US" altLang="zh-CN" sz="3200" b="1" dirty="0">
                <a:latin typeface="+mj-ea"/>
              </a:rPr>
              <a:t> </a:t>
            </a:r>
            <a:r>
              <a:rPr lang="zh-CN" altLang="en-US" sz="3200" b="1" dirty="0">
                <a:latin typeface="+mj-ea"/>
                <a:sym typeface="+mn-lt"/>
              </a:rPr>
              <a:t>词性标注与命名实体识别</a:t>
            </a:r>
            <a:endParaRPr lang="zh-CN" altLang="en-US" sz="3200" b="1" dirty="0">
              <a:latin typeface="+mj-ea"/>
            </a:endParaRPr>
          </a:p>
        </p:txBody>
      </p:sp>
      <p:sp>
        <p:nvSpPr>
          <p:cNvPr id="4" name="内容占位符 3"/>
          <p:cNvSpPr>
            <a:spLocks noGrp="1"/>
          </p:cNvSpPr>
          <p:nvPr>
            <p:ph idx="1"/>
          </p:nvPr>
        </p:nvSpPr>
        <p:spPr>
          <a:xfrm>
            <a:off x="273267" y="1101281"/>
            <a:ext cx="8744607" cy="3023044"/>
          </a:xfrm>
        </p:spPr>
        <p:txBody>
          <a:bodyPr>
            <a:noAutofit/>
          </a:bodyPr>
          <a:lstStyle/>
          <a:p>
            <a:pPr lvl="0">
              <a:lnSpc>
                <a:spcPts val="3600"/>
              </a:lnSpc>
              <a:spcBef>
                <a:spcPts val="0"/>
              </a:spcBef>
              <a:buFont typeface="Wingdings" panose="05000000000000000000" pitchFamily="2" charset="2"/>
              <a:buChar char="p"/>
            </a:pPr>
            <a:r>
              <a:rPr lang="zh-CN" altLang="en-US" sz="2400" dirty="0">
                <a:solidFill>
                  <a:srgbClr val="C00000"/>
                </a:solidFill>
              </a:rPr>
              <a:t>词性标注</a:t>
            </a:r>
            <a:r>
              <a:rPr lang="en-US" altLang="zh-CN" sz="2400" dirty="0">
                <a:solidFill>
                  <a:srgbClr val="C00000"/>
                </a:solidFill>
              </a:rPr>
              <a:t>:</a:t>
            </a:r>
            <a:r>
              <a:rPr lang="zh-CN" altLang="en-US" sz="2400" b="0" dirty="0">
                <a:solidFill>
                  <a:prstClr val="black"/>
                </a:solidFill>
              </a:rPr>
              <a:t>在给定句子中判断每个词的语法范畴，根据句子中的上下文信息给句子中的每个词</a:t>
            </a:r>
            <a:r>
              <a:rPr lang="zh-CN" altLang="en-US" sz="2400" b="0" dirty="0">
                <a:solidFill>
                  <a:srgbClr val="0070C0"/>
                </a:solidFill>
              </a:rPr>
              <a:t>标注</a:t>
            </a:r>
            <a:r>
              <a:rPr lang="zh-CN" altLang="en-US" sz="2400" b="0" dirty="0">
                <a:solidFill>
                  <a:prstClr val="black"/>
                </a:solidFill>
              </a:rPr>
              <a:t>一个最合适的</a:t>
            </a:r>
            <a:r>
              <a:rPr lang="zh-CN" altLang="en-US" sz="2400" b="0" dirty="0">
                <a:solidFill>
                  <a:srgbClr val="0070C0"/>
                </a:solidFill>
              </a:rPr>
              <a:t>词性</a:t>
            </a:r>
            <a:r>
              <a:rPr lang="zh-CN" altLang="en-US" sz="2400" b="0" dirty="0">
                <a:solidFill>
                  <a:prstClr val="black"/>
                </a:solidFill>
              </a:rPr>
              <a:t>标记。</a:t>
            </a:r>
          </a:p>
          <a:p>
            <a:pPr lvl="0">
              <a:lnSpc>
                <a:spcPts val="3600"/>
              </a:lnSpc>
              <a:spcBef>
                <a:spcPts val="0"/>
              </a:spcBef>
              <a:buFont typeface="Wingdings" panose="05000000000000000000" pitchFamily="2" charset="2"/>
              <a:buChar char="p"/>
            </a:pPr>
            <a:r>
              <a:rPr lang="zh-CN" altLang="en-US">
                <a:sym typeface="+mn-ea"/>
              </a:rPr>
              <a:t>命名实体识别</a:t>
            </a:r>
            <a:r>
              <a:rPr lang="zh-CN" altLang="en-US">
                <a:solidFill>
                  <a:prstClr val="black"/>
                </a:solidFill>
                <a:sym typeface="+mn-ea"/>
              </a:rPr>
              <a:t>(Named Entity Recognition, </a:t>
            </a:r>
            <a:r>
              <a:rPr lang="zh-CN" altLang="en-US">
                <a:sym typeface="+mn-ea"/>
              </a:rPr>
              <a:t>NER</a:t>
            </a:r>
            <a:r>
              <a:rPr lang="zh-CN" altLang="en-US">
                <a:solidFill>
                  <a:prstClr val="black"/>
                </a:solidFill>
                <a:sym typeface="+mn-ea"/>
              </a:rPr>
              <a:t>): 是指从文本中识别具有特定类别的实体（通常是名词），例如</a:t>
            </a:r>
            <a:r>
              <a:rPr lang="zh-CN" altLang="en-US">
                <a:solidFill>
                  <a:srgbClr val="0070C0"/>
                </a:solidFill>
                <a:sym typeface="+mn-ea"/>
              </a:rPr>
              <a:t>人名、地名、机构名、专有名词</a:t>
            </a:r>
            <a:r>
              <a:rPr lang="zh-CN" altLang="en-US">
                <a:solidFill>
                  <a:prstClr val="black"/>
                </a:solidFill>
                <a:sym typeface="+mn-ea"/>
              </a:rPr>
              <a:t>等。</a:t>
            </a:r>
            <a:endParaRPr lang="zh-CN" altLang="en-US" dirty="0">
              <a:solidFill>
                <a:prstClr val="black"/>
              </a:solidFill>
              <a:sym typeface="+mn-ea"/>
            </a:endParaRPr>
          </a:p>
          <a:p>
            <a:pPr>
              <a:lnSpc>
                <a:spcPct val="150000"/>
              </a:lnSpc>
              <a:spcBef>
                <a:spcPts val="0"/>
              </a:spcBef>
              <a:buFont typeface="Wingdings" panose="05000000000000000000" pitchFamily="2" charset="2"/>
              <a:buChar char="p"/>
            </a:pPr>
            <a:r>
              <a:rPr lang="zh-CN" altLang="en-US" sz="2400">
                <a:solidFill>
                  <a:srgbClr val="002060"/>
                </a:solidFill>
                <a:sym typeface="+mn-ea"/>
              </a:rPr>
              <a:t>命名实体识别</a:t>
            </a:r>
            <a:r>
              <a:rPr lang="zh-CN" altLang="en-US" sz="2400">
                <a:sym typeface="+mn-ea"/>
              </a:rPr>
              <a:t>通常包括两部分：</a:t>
            </a:r>
            <a:endParaRPr lang="en-US" altLang="zh-CN" sz="2400" dirty="0"/>
          </a:p>
          <a:p>
            <a:pPr marL="914400" lvl="1" indent="-457200">
              <a:lnSpc>
                <a:spcPct val="150000"/>
              </a:lnSpc>
              <a:spcBef>
                <a:spcPts val="0"/>
              </a:spcBef>
              <a:buFont typeface="+mj-ea"/>
              <a:buAutoNum type="circleNumDbPlain"/>
            </a:pPr>
            <a:r>
              <a:rPr lang="zh-CN" altLang="en-US" sz="2400">
                <a:sym typeface="+mn-ea"/>
              </a:rPr>
              <a:t>实体边界识别；</a:t>
            </a:r>
            <a:endParaRPr lang="en-US" altLang="zh-CN" sz="2400" dirty="0"/>
          </a:p>
          <a:p>
            <a:pPr marL="914400" lvl="1" indent="-457200">
              <a:lnSpc>
                <a:spcPct val="150000"/>
              </a:lnSpc>
              <a:spcBef>
                <a:spcPts val="0"/>
              </a:spcBef>
              <a:buFont typeface="+mj-ea"/>
              <a:buAutoNum type="circleNumDbPlain"/>
            </a:pPr>
            <a:r>
              <a:rPr lang="zh-CN" altLang="en-US" sz="2400">
                <a:sym typeface="+mn-ea"/>
              </a:rPr>
              <a:t>确定实体类别（人名、地名、机构名或其他）。</a:t>
            </a:r>
            <a:endParaRPr lang="en-US" altLang="zh-CN" sz="2400" dirty="0"/>
          </a:p>
          <a:p>
            <a:pPr lvl="0">
              <a:lnSpc>
                <a:spcPts val="3600"/>
              </a:lnSpc>
              <a:spcBef>
                <a:spcPts val="0"/>
              </a:spcBef>
              <a:buFont typeface="Wingdings" panose="05000000000000000000" pitchFamily="2" charset="2"/>
              <a:buChar char="p"/>
            </a:pPr>
            <a:endParaRPr lang="zh-CN" altLang="en-US" dirty="0">
              <a:solidFill>
                <a:prstClr val="black"/>
              </a:solidFill>
            </a:endParaRPr>
          </a:p>
          <a:p>
            <a:pPr lvl="0">
              <a:lnSpc>
                <a:spcPts val="3600"/>
              </a:lnSpc>
              <a:spcBef>
                <a:spcPts val="0"/>
              </a:spcBef>
              <a:buFont typeface="Wingdings" panose="05000000000000000000" pitchFamily="2" charset="2"/>
              <a:buChar char="p"/>
            </a:pPr>
            <a:endParaRPr lang="en-US" altLang="zh-CN" sz="2400" b="0" dirty="0">
              <a:solidFill>
                <a:prstClr val="black"/>
              </a:solidFill>
            </a:endParaRPr>
          </a:p>
          <a:p>
            <a:pPr lvl="0">
              <a:lnSpc>
                <a:spcPct val="100000"/>
              </a:lnSpc>
              <a:spcBef>
                <a:spcPts val="0"/>
              </a:spcBef>
              <a:buFont typeface="Wingdings" panose="05000000000000000000" pitchFamily="2" charset="2"/>
              <a:buChar char="p"/>
            </a:pPr>
            <a:endParaRPr lang="en-US" altLang="zh-CN" sz="2400" b="0" dirty="0">
              <a:solidFill>
                <a:srgbClr val="002060"/>
              </a:solidFill>
            </a:endParaRPr>
          </a:p>
        </p:txBody>
      </p:sp>
      <p:sp>
        <p:nvSpPr>
          <p:cNvPr id="6" name="矩形 5"/>
          <p:cNvSpPr/>
          <p:nvPr/>
        </p:nvSpPr>
        <p:spPr>
          <a:xfrm>
            <a:off x="20320" y="5025390"/>
            <a:ext cx="9110980" cy="1835150"/>
          </a:xfrm>
          <a:prstGeom prst="rect">
            <a:avLst/>
          </a:prstGeom>
          <a:ln w="12700">
            <a:solidFill>
              <a:schemeClr val="tx1"/>
            </a:solidFill>
          </a:ln>
        </p:spPr>
        <p:txBody>
          <a:bodyPr wrap="square">
            <a:spAutoFit/>
          </a:bodyPr>
          <a:lstStyle/>
          <a:p>
            <a:pPr marL="457200" lvl="0" indent="-457200" eaLnBrk="0" fontAlgn="base" hangingPunct="0">
              <a:lnSpc>
                <a:spcPts val="3400"/>
              </a:lnSpc>
              <a:spcAft>
                <a:spcPct val="0"/>
              </a:spcAft>
              <a:buFont typeface="+mj-ea"/>
              <a:buAutoNum type="circleNumDbPlain"/>
            </a:pPr>
            <a:r>
              <a:rPr lang="zh-CN" altLang="en-US" sz="2000"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基于规则的</a:t>
            </a:r>
          </a:p>
          <a:p>
            <a:pPr marL="457200" lvl="0" indent="-457200" eaLnBrk="0" fontAlgn="base" hangingPunct="0">
              <a:lnSpc>
                <a:spcPts val="3400"/>
              </a:lnSpc>
              <a:spcAft>
                <a:spcPct val="0"/>
              </a:spcAft>
              <a:buFont typeface="+mj-ea"/>
              <a:buAutoNum type="circleNumDbPlain"/>
            </a:pPr>
            <a:r>
              <a:rPr lang="zh-CN" altLang="en-US" sz="2000"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基于统计的：</a:t>
            </a:r>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隐马尔科夫模型（</a:t>
            </a:r>
            <a:r>
              <a:rPr lang="en-US" altLang="zh-CN" sz="2000" kern="100" dirty="0">
                <a:latin typeface="微软雅黑" panose="020B0503020204020204" pitchFamily="34" charset="-122"/>
                <a:ea typeface="微软雅黑" panose="020B0503020204020204" pitchFamily="34" charset="-122"/>
                <a:cs typeface="Times New Roman" panose="02020603050405020304" charset="0"/>
              </a:rPr>
              <a:t>HMM</a:t>
            </a:r>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a:t>
            </a:r>
            <a:r>
              <a:rPr lang="zh-CN" altLang="en-US" sz="2000"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条件随机场（</a:t>
            </a:r>
            <a:r>
              <a:rPr lang="en-US" altLang="zh-CN" sz="2000"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CRF</a:t>
            </a:r>
            <a:r>
              <a:rPr lang="zh-CN" altLang="en-US" sz="2000"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）等。</a:t>
            </a:r>
            <a:endParaRPr lang="zh-CN" altLang="en-US" sz="2000" kern="100" dirty="0">
              <a:latin typeface="微软雅黑" panose="020B0503020204020204" pitchFamily="34" charset="-122"/>
              <a:ea typeface="微软雅黑" panose="020B0503020204020204" pitchFamily="34" charset="-122"/>
              <a:cs typeface="Times New Roman" panose="02020603050405020304" charset="0"/>
            </a:endParaRPr>
          </a:p>
          <a:p>
            <a:pPr marL="457200" lvl="0" indent="-457200" eaLnBrk="0" fontAlgn="base" hangingPunct="0">
              <a:lnSpc>
                <a:spcPts val="3400"/>
              </a:lnSpc>
              <a:spcAft>
                <a:spcPct val="0"/>
              </a:spcAft>
              <a:buFont typeface="+mj-ea"/>
              <a:buAutoNum type="circleNumDbPlain"/>
            </a:pPr>
            <a:r>
              <a:rPr lang="zh-CN" altLang="en-US" sz="2000"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混合方法：</a:t>
            </a:r>
            <a:r>
              <a:rPr lang="zh-CN" altLang="en-US" sz="2000" kern="100" dirty="0">
                <a:latin typeface="微软雅黑" panose="020B0503020204020204" pitchFamily="34" charset="-122"/>
                <a:ea typeface="微软雅黑" panose="020B0503020204020204" pitchFamily="34" charset="-122"/>
                <a:cs typeface="Times New Roman" panose="02020603050405020304" charset="0"/>
              </a:rPr>
              <a:t>先用基于规则的方法提前进行过滤修剪，再使用基于统计的方法实现命名实体识别。</a:t>
            </a:r>
          </a:p>
        </p:txBody>
      </p:sp>
      <p:pic>
        <p:nvPicPr>
          <p:cNvPr id="7172" name="Picture 4"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l="15981" t="16279" r="46515" b="76841"/>
          <a:stretch>
            <a:fillRect/>
          </a:stretch>
        </p:blipFill>
        <p:spPr bwMode="auto">
          <a:xfrm>
            <a:off x="4210050" y="5110480"/>
            <a:ext cx="4888230" cy="5041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第三章</a:t>
            </a:r>
            <a:r>
              <a:rPr lang="en-US" altLang="zh-CN" sz="3200" b="1" dirty="0">
                <a:latin typeface="+mj-ea"/>
              </a:rPr>
              <a:t> </a:t>
            </a:r>
            <a:r>
              <a:rPr lang="zh-CN" altLang="en-US" sz="3200" b="1" dirty="0">
                <a:latin typeface="+mj-ea"/>
                <a:sym typeface="+mn-lt"/>
              </a:rPr>
              <a:t>词性标注与命名实体识别</a:t>
            </a:r>
            <a:endParaRPr lang="zh-CN" altLang="en-US" sz="3200" b="1" dirty="0">
              <a:latin typeface="+mj-ea"/>
            </a:endParaRPr>
          </a:p>
        </p:txBody>
      </p:sp>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5545" t="13699" r="5522" b="46778"/>
          <a:stretch>
            <a:fillRect/>
          </a:stretch>
        </p:blipFill>
        <p:spPr>
          <a:xfrm>
            <a:off x="-32" y="992615"/>
            <a:ext cx="9133237" cy="321205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第四章</a:t>
            </a:r>
            <a:r>
              <a:rPr lang="en-US" altLang="zh-CN" sz="3200" b="1" dirty="0">
                <a:latin typeface="+mj-ea"/>
              </a:rPr>
              <a:t> </a:t>
            </a:r>
            <a:r>
              <a:rPr lang="zh-CN" altLang="en-US" sz="3200" b="1" dirty="0">
                <a:latin typeface="+mj-ea"/>
                <a:sym typeface="+mn-lt"/>
              </a:rPr>
              <a:t>关键词提取、句法分析、语义分析</a:t>
            </a:r>
            <a:endParaRPr lang="zh-CN" altLang="en-US" sz="3200" b="1" dirty="0">
              <a:latin typeface="+mj-ea"/>
            </a:endParaRPr>
          </a:p>
        </p:txBody>
      </p:sp>
      <p:sp>
        <p:nvSpPr>
          <p:cNvPr id="4" name="矩形 3"/>
          <p:cNvSpPr/>
          <p:nvPr/>
        </p:nvSpPr>
        <p:spPr>
          <a:xfrm>
            <a:off x="1554837" y="1090970"/>
            <a:ext cx="7369363" cy="2202180"/>
          </a:xfrm>
          <a:prstGeom prst="rect">
            <a:avLst/>
          </a:prstGeom>
          <a:ln>
            <a:noFill/>
          </a:ln>
        </p:spPr>
        <p:txBody>
          <a:bodyPr wrap="square">
            <a:spAutoFit/>
          </a:bodyPr>
          <a:lstStyle/>
          <a:p>
            <a:pPr marL="457200" lvl="0" indent="-457200" fontAlgn="base">
              <a:lnSpc>
                <a:spcPct val="150000"/>
              </a:lnSpc>
              <a:spcBef>
                <a:spcPct val="20000"/>
              </a:spcBef>
              <a:spcAft>
                <a:spcPct val="0"/>
              </a:spcAft>
              <a:buClr>
                <a:srgbClr val="C00000"/>
              </a:buClr>
              <a:buFont typeface="+mj-ea"/>
              <a:buAutoNum type="circleNumDbPlain"/>
              <a:defRPr/>
            </a:pPr>
            <a:r>
              <a:rPr lang="zh-CN" altLang="en-US" sz="2800" b="1" kern="0" dirty="0">
                <a:solidFill>
                  <a:srgbClr val="C00000"/>
                </a:solidFill>
                <a:latin typeface="+mn-ea"/>
                <a:cs typeface="宋体" panose="02010600030101010101" pitchFamily="2" charset="-122"/>
              </a:rPr>
              <a:t>TF－IDF算法</a:t>
            </a:r>
          </a:p>
          <a:p>
            <a:pPr marL="457200" lvl="0" indent="-457200" fontAlgn="base">
              <a:lnSpc>
                <a:spcPct val="150000"/>
              </a:lnSpc>
              <a:spcBef>
                <a:spcPct val="20000"/>
              </a:spcBef>
              <a:spcAft>
                <a:spcPct val="0"/>
              </a:spcAft>
              <a:buClr>
                <a:srgbClr val="C00000"/>
              </a:buClr>
              <a:buFont typeface="+mj-ea"/>
              <a:buAutoNum type="circleNumDbPlain"/>
              <a:defRPr/>
            </a:pPr>
            <a:r>
              <a:rPr lang="zh-CN" altLang="en-US" sz="2800" b="1" kern="0" dirty="0">
                <a:solidFill>
                  <a:srgbClr val="C00000"/>
                </a:solidFill>
                <a:latin typeface="+mn-ea"/>
                <a:cs typeface="宋体" panose="02010600030101010101" pitchFamily="2" charset="-122"/>
              </a:rPr>
              <a:t>TextRank算法</a:t>
            </a:r>
          </a:p>
          <a:p>
            <a:pPr marL="457200" lvl="0" indent="-457200" fontAlgn="base">
              <a:lnSpc>
                <a:spcPct val="150000"/>
              </a:lnSpc>
              <a:spcBef>
                <a:spcPct val="20000"/>
              </a:spcBef>
              <a:spcAft>
                <a:spcPct val="0"/>
              </a:spcAft>
              <a:buClr>
                <a:srgbClr val="C00000"/>
              </a:buClr>
              <a:buFont typeface="+mj-ea"/>
              <a:buAutoNum type="circleNumDbPlain"/>
              <a:defRPr/>
            </a:pPr>
            <a:r>
              <a:rPr lang="zh-CN" altLang="en-US" sz="2800" b="1" kern="0" dirty="0">
                <a:solidFill>
                  <a:srgbClr val="C00000"/>
                </a:solidFill>
                <a:latin typeface="+mn-ea"/>
                <a:cs typeface="宋体" panose="02010600030101010101" pitchFamily="2" charset="-122"/>
              </a:rPr>
              <a:t>主题模型算法</a:t>
            </a:r>
            <a:r>
              <a:rPr lang="zh-CN" altLang="en-US" sz="2800" b="1" kern="0" dirty="0">
                <a:solidFill>
                  <a:srgbClr val="002060"/>
                </a:solidFill>
                <a:latin typeface="+mn-ea"/>
                <a:cs typeface="宋体" panose="02010600030101010101" pitchFamily="2" charset="-122"/>
              </a:rPr>
              <a:t>（包括</a:t>
            </a:r>
            <a:r>
              <a:rPr lang="zh-CN" altLang="en-US" sz="2800" b="1" kern="0" dirty="0">
                <a:solidFill>
                  <a:srgbClr val="C00000"/>
                </a:solidFill>
                <a:highlight>
                  <a:srgbClr val="FFFF00"/>
                </a:highlight>
                <a:latin typeface="+mn-ea"/>
                <a:cs typeface="宋体" panose="02010600030101010101" pitchFamily="2" charset="-122"/>
              </a:rPr>
              <a:t>LSA </a:t>
            </a:r>
            <a:r>
              <a:rPr lang="en-US" altLang="zh-CN" sz="2800" b="1" kern="0" dirty="0">
                <a:solidFill>
                  <a:srgbClr val="C00000"/>
                </a:solidFill>
                <a:highlight>
                  <a:srgbClr val="FFFF00"/>
                </a:highlight>
                <a:latin typeface="+mn-ea"/>
                <a:cs typeface="宋体" panose="02010600030101010101" pitchFamily="2" charset="-122"/>
              </a:rPr>
              <a:t>(</a:t>
            </a:r>
            <a:r>
              <a:rPr lang="zh-CN" altLang="en-US" sz="2800" b="1" kern="0" dirty="0">
                <a:solidFill>
                  <a:srgbClr val="C00000"/>
                </a:solidFill>
                <a:highlight>
                  <a:srgbClr val="FFFF00"/>
                </a:highlight>
                <a:latin typeface="+mn-ea"/>
                <a:cs typeface="宋体" panose="02010600030101010101" pitchFamily="2" charset="-122"/>
              </a:rPr>
              <a:t>LSI</a:t>
            </a:r>
            <a:r>
              <a:rPr lang="en-US" altLang="zh-CN" sz="2800" b="1" kern="0" dirty="0">
                <a:solidFill>
                  <a:srgbClr val="C00000"/>
                </a:solidFill>
                <a:highlight>
                  <a:srgbClr val="FFFF00"/>
                </a:highlight>
                <a:latin typeface="+mn-ea"/>
                <a:cs typeface="宋体" panose="02010600030101010101" pitchFamily="2" charset="-122"/>
              </a:rPr>
              <a:t>)</a:t>
            </a:r>
            <a:r>
              <a:rPr lang="zh-CN" altLang="en-US" sz="2800" b="1" kern="0" dirty="0">
                <a:solidFill>
                  <a:srgbClr val="C00000"/>
                </a:solidFill>
                <a:highlight>
                  <a:srgbClr val="FFFF00"/>
                </a:highlight>
                <a:latin typeface="+mn-ea"/>
                <a:cs typeface="宋体" panose="02010600030101010101" pitchFamily="2" charset="-122"/>
              </a:rPr>
              <a:t>、LDA</a:t>
            </a:r>
            <a:r>
              <a:rPr lang="zh-CN" altLang="en-US" sz="2800" b="1" kern="0" dirty="0">
                <a:solidFill>
                  <a:srgbClr val="002060"/>
                </a:solidFill>
                <a:latin typeface="+mn-ea"/>
                <a:cs typeface="宋体" panose="02010600030101010101" pitchFamily="2" charset="-122"/>
              </a:rPr>
              <a:t>等）</a:t>
            </a:r>
          </a:p>
        </p:txBody>
      </p:sp>
      <p:sp>
        <p:nvSpPr>
          <p:cNvPr id="7" name="左大括号 6"/>
          <p:cNvSpPr/>
          <p:nvPr/>
        </p:nvSpPr>
        <p:spPr>
          <a:xfrm>
            <a:off x="1255746" y="1413109"/>
            <a:ext cx="348519" cy="1706273"/>
          </a:xfrm>
          <a:prstGeom prst="leftBrace">
            <a:avLst>
              <a:gd name="adj1" fmla="val 8333"/>
              <a:gd name="adj2" fmla="val 50633"/>
            </a:avLst>
          </a:prstGeom>
          <a:ln>
            <a:solidFill>
              <a:srgbClr val="002060"/>
            </a:solidFill>
          </a:ln>
        </p:spPr>
        <p:style>
          <a:lnRef idx="3">
            <a:schemeClr val="dk1"/>
          </a:lnRef>
          <a:fillRef idx="0">
            <a:schemeClr val="dk1"/>
          </a:fillRef>
          <a:effectRef idx="2">
            <a:schemeClr val="dk1"/>
          </a:effectRef>
          <a:fontRef idx="minor">
            <a:schemeClr val="tx1"/>
          </a:fontRef>
        </p:style>
        <p:txBody>
          <a:bodyPr rtlCol="0" anchor="ctr"/>
          <a:lstStyle/>
          <a:p>
            <a:pPr algn="ctr" fontAlgn="base">
              <a:spcBef>
                <a:spcPct val="0"/>
              </a:spcBef>
              <a:spcAft>
                <a:spcPct val="0"/>
              </a:spcAft>
            </a:pPr>
            <a:endParaRPr lang="zh-CN" altLang="en-US" sz="2800">
              <a:solidFill>
                <a:prstClr val="black"/>
              </a:solidFill>
            </a:endParaRPr>
          </a:p>
        </p:txBody>
      </p:sp>
      <p:sp>
        <p:nvSpPr>
          <p:cNvPr id="8" name="矩形 7"/>
          <p:cNvSpPr/>
          <p:nvPr/>
        </p:nvSpPr>
        <p:spPr>
          <a:xfrm>
            <a:off x="379388" y="1413109"/>
            <a:ext cx="957135" cy="1815882"/>
          </a:xfrm>
          <a:prstGeom prst="rect">
            <a:avLst/>
          </a:prstGeom>
        </p:spPr>
        <p:txBody>
          <a:bodyPr wrap="square">
            <a:spAutoFit/>
          </a:bodyPr>
          <a:lstStyle/>
          <a:p>
            <a:r>
              <a:rPr lang="zh-CN" altLang="en-US" sz="2800" b="1" kern="100" dirty="0">
                <a:solidFill>
                  <a:srgbClr val="002060"/>
                </a:solidFill>
                <a:latin typeface="+mn-ea"/>
                <a:cs typeface="Times New Roman" panose="02020603050405020304" charset="0"/>
              </a:rPr>
              <a:t>关键词提取算法</a:t>
            </a:r>
            <a:endParaRPr lang="zh-CN" altLang="en-US" sz="2800" b="1" dirty="0">
              <a:solidFill>
                <a:srgbClr val="002060"/>
              </a:solidFill>
              <a:latin typeface="+mn-ea"/>
            </a:endParaRPr>
          </a:p>
        </p:txBody>
      </p:sp>
      <p:sp>
        <p:nvSpPr>
          <p:cNvPr id="5" name="内容占位符 4"/>
          <p:cNvSpPr>
            <a:spLocks noGrp="1"/>
          </p:cNvSpPr>
          <p:nvPr>
            <p:ph idx="1"/>
          </p:nvPr>
        </p:nvSpPr>
        <p:spPr>
          <a:xfrm>
            <a:off x="200242" y="3345371"/>
            <a:ext cx="8744607" cy="3023044"/>
          </a:xfrm>
        </p:spPr>
        <p:txBody>
          <a:bodyPr>
            <a:noAutofit/>
          </a:bodyPr>
          <a:lstStyle/>
          <a:p>
            <a:pPr marL="0" lvl="0" indent="0">
              <a:lnSpc>
                <a:spcPts val="3600"/>
              </a:lnSpc>
              <a:spcBef>
                <a:spcPts val="0"/>
              </a:spcBef>
              <a:buFont typeface="Wingdings" panose="05000000000000000000" pitchFamily="2" charset="2"/>
              <a:buNone/>
            </a:pPr>
            <a:r>
              <a:rPr b="1"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TF-IDF</a:t>
            </a:r>
            <a:r>
              <a:rPr lang="zh-CN" altLang="en-US" b="1"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算法：词频</a:t>
            </a:r>
            <a:r>
              <a:rPr b="1"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(TF)-</a:t>
            </a:r>
            <a:r>
              <a:rPr lang="zh-CN" altLang="en-US" b="1"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逆文档频次（</a:t>
            </a:r>
            <a:r>
              <a:rPr b="1"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IDF</a:t>
            </a:r>
            <a:r>
              <a:rPr lang="zh-CN" altLang="en-US" b="1"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）算法</a:t>
            </a:r>
            <a:r>
              <a:rPr lang="zh-CN" altLang="en-US"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a:t>
            </a:r>
            <a:r>
              <a:rPr lang="zh-CN" altLang="en-US">
                <a:sym typeface="+mn-ea"/>
              </a:rPr>
              <a:t>【掌握计算】</a:t>
            </a:r>
            <a:endParaRPr lang="zh-CN" altLang="en-US">
              <a:solidFill>
                <a:schemeClr val="tx1"/>
              </a:solidFill>
              <a:sym typeface="+mn-ea"/>
            </a:endParaRPr>
          </a:p>
          <a:p>
            <a:pPr lvl="0">
              <a:lnSpc>
                <a:spcPts val="3600"/>
              </a:lnSpc>
              <a:spcBef>
                <a:spcPts val="0"/>
              </a:spcBef>
              <a:buFont typeface="Wingdings" panose="05000000000000000000" pitchFamily="2" charset="2"/>
              <a:buChar char="p"/>
            </a:pPr>
            <a:r>
              <a:rPr lang="zh-CN" altLang="en-US">
                <a:sym typeface="+mn-ea"/>
              </a:rPr>
              <a:t>词频（TF）: 统计一个词在一篇文档中出现的频次。</a:t>
            </a:r>
          </a:p>
          <a:p>
            <a:pPr marL="0" indent="0" eaLnBrk="0" fontAlgn="base" hangingPunct="0">
              <a:lnSpc>
                <a:spcPct val="150000"/>
              </a:lnSpc>
              <a:spcAft>
                <a:spcPct val="0"/>
              </a:spcAft>
              <a:buNone/>
            </a:pPr>
            <a:r>
              <a:rPr lang="zh-CN" altLang="en-US" sz="2000">
                <a:solidFill>
                  <a:schemeClr val="tx1"/>
                </a:solidFill>
                <a:latin typeface="微软雅黑" panose="020B0503020204020204" pitchFamily="34" charset="-122"/>
                <a:ea typeface="微软雅黑" panose="020B0503020204020204" pitchFamily="34" charset="-122"/>
                <a:sym typeface="+mn-ea"/>
              </a:rPr>
              <a:t>一个词在一篇文档中出现的频次越高，其对文档的表达能力越强。</a:t>
            </a:r>
            <a:endParaRPr lang="zh-CN" altLang="en-US" sz="2000">
              <a:solidFill>
                <a:schemeClr val="tx1"/>
              </a:solidFill>
              <a:sym typeface="+mn-ea"/>
            </a:endParaRPr>
          </a:p>
          <a:p>
            <a:pPr lvl="0">
              <a:lnSpc>
                <a:spcPts val="3600"/>
              </a:lnSpc>
              <a:spcBef>
                <a:spcPts val="0"/>
              </a:spcBef>
              <a:buFont typeface="Wingdings" panose="05000000000000000000" pitchFamily="2" charset="2"/>
              <a:buChar char="p"/>
            </a:pPr>
            <a:r>
              <a:rPr lang="zh-CN" altLang="en-US">
                <a:sym typeface="+mn-ea"/>
              </a:rPr>
              <a:t>逆文档频率（IDF）: 统计一个词出现在文档集中文档频次。</a:t>
            </a:r>
          </a:p>
          <a:p>
            <a:pPr marL="0" lvl="0" indent="0">
              <a:lnSpc>
                <a:spcPts val="3600"/>
              </a:lnSpc>
              <a:spcBef>
                <a:spcPts val="0"/>
              </a:spcBef>
              <a:buFont typeface="Wingdings" panose="05000000000000000000" pitchFamily="2" charset="2"/>
              <a:buNone/>
            </a:pPr>
            <a:r>
              <a:rPr lang="zh-CN" altLang="en-US" sz="2000" kern="100">
                <a:solidFill>
                  <a:schemeClr val="tx1"/>
                </a:solidFill>
                <a:latin typeface="微软雅黑" panose="020B0503020204020204" pitchFamily="34" charset="-122"/>
                <a:ea typeface="微软雅黑" panose="020B0503020204020204" pitchFamily="34" charset="-122"/>
                <a:cs typeface="Times New Roman" panose="02020603050405020304" charset="0"/>
                <a:sym typeface="+mn-ea"/>
              </a:rPr>
              <a:t>一个词在文档集中越少出现在文档中，说明这个词对文档的区分能力越强。</a:t>
            </a:r>
            <a:endParaRPr lang="zh-CN" altLang="en-US" sz="2000" dirty="0">
              <a:solidFill>
                <a:schemeClr val="tx1"/>
              </a:solidFill>
            </a:endParaRPr>
          </a:p>
          <a:p>
            <a:pPr lvl="0">
              <a:lnSpc>
                <a:spcPts val="3600"/>
              </a:lnSpc>
              <a:spcBef>
                <a:spcPts val="0"/>
              </a:spcBef>
              <a:buFont typeface="Wingdings" panose="05000000000000000000" pitchFamily="2" charset="2"/>
              <a:buChar char="p"/>
            </a:pPr>
            <a:endParaRPr lang="zh-CN" altLang="en-US" sz="2000" b="0" dirty="0">
              <a:solidFill>
                <a:schemeClr val="tx1"/>
              </a:solidFill>
            </a:endParaRPr>
          </a:p>
        </p:txBody>
      </p:sp>
      <p:pic>
        <p:nvPicPr>
          <p:cNvPr id="7172"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310" y="5810885"/>
            <a:ext cx="3418840" cy="963295"/>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pic>
        <p:nvPicPr>
          <p:cNvPr id="7174" name="Picture 6"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0375" y="5810885"/>
            <a:ext cx="4416425" cy="963295"/>
          </a:xfrm>
          <a:prstGeom prst="rect">
            <a:avLst/>
          </a:prstGeom>
          <a:noFill/>
          <a:ln>
            <a:solidFill>
              <a:schemeClr val="accent1">
                <a:lumMod val="40000"/>
                <a:lumOff val="60000"/>
              </a:schemeClr>
            </a:solidFill>
          </a:ln>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ldLvl="0" animBg="1"/>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291" y="360987"/>
            <a:ext cx="9003417" cy="5920852"/>
          </a:xfrm>
          <a:prstGeom prst="rect">
            <a:avLst/>
          </a:prstGeom>
        </p:spPr>
        <p:txBody>
          <a:bodyPr wrap="square">
            <a:spAutoFit/>
          </a:bodyPr>
          <a:lstStyle/>
          <a:p>
            <a:pPr marL="342900" indent="-342900" eaLnBrk="0" fontAlgn="base" hangingPunct="0">
              <a:lnSpc>
                <a:spcPct val="150000"/>
              </a:lnSpc>
              <a:spcAft>
                <a:spcPct val="0"/>
              </a:spcAft>
              <a:buFont typeface="Wingdings" panose="05000000000000000000" pitchFamily="2" charset="2"/>
              <a:buChar char="p"/>
            </a:pPr>
            <a:r>
              <a:rPr lang="en-US" altLang="zh-CN"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t>TF-IDF</a:t>
            </a:r>
            <a:r>
              <a:rPr lang="zh-CN" altLang="en-US"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t>算法的主要思想是（）。</a:t>
            </a:r>
            <a:br>
              <a:rPr lang="zh-CN" altLang="en-US"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br>
            <a:r>
              <a:rPr lang="en-US" altLang="zh-CN" sz="2800" b="0" i="0" dirty="0">
                <a:solidFill>
                  <a:srgbClr val="353535"/>
                </a:solidFill>
                <a:effectLst/>
                <a:latin typeface="mp-quote"/>
              </a:rPr>
              <a:t>A.</a:t>
            </a:r>
            <a:r>
              <a:rPr lang="zh-CN" altLang="en-US" sz="2800" b="0" i="0" dirty="0">
                <a:solidFill>
                  <a:srgbClr val="353535"/>
                </a:solidFill>
                <a:effectLst/>
                <a:latin typeface="mp-quote"/>
              </a:rPr>
              <a:t>字词的重要性随着它在文档中出现次数的增加而上升，随着它在语料库中出现频率的升高而下降</a:t>
            </a:r>
            <a:br>
              <a:rPr lang="zh-CN" altLang="en-US" sz="2800" dirty="0"/>
            </a:br>
            <a:r>
              <a:rPr lang="en-US" altLang="zh-CN" sz="2800" b="0" i="0" dirty="0">
                <a:solidFill>
                  <a:srgbClr val="353535"/>
                </a:solidFill>
                <a:effectLst/>
                <a:latin typeface="mp-quote"/>
              </a:rPr>
              <a:t>B.</a:t>
            </a:r>
            <a:r>
              <a:rPr lang="zh-CN" altLang="en-US" sz="2800" b="0" i="0" dirty="0">
                <a:solidFill>
                  <a:srgbClr val="353535"/>
                </a:solidFill>
                <a:effectLst/>
                <a:latin typeface="mp-quote"/>
              </a:rPr>
              <a:t>字词的重要性随着它在文档中出现次数的增加而下降，随着它在语料库中出现频率的升高而下降</a:t>
            </a:r>
            <a:br>
              <a:rPr lang="zh-CN" altLang="en-US" sz="2800" dirty="0"/>
            </a:br>
            <a:r>
              <a:rPr lang="en-US" altLang="zh-CN" sz="2800" b="0" i="0" dirty="0">
                <a:solidFill>
                  <a:srgbClr val="353535"/>
                </a:solidFill>
                <a:effectLst/>
                <a:latin typeface="mp-quote"/>
              </a:rPr>
              <a:t>C.</a:t>
            </a:r>
            <a:r>
              <a:rPr lang="zh-CN" altLang="en-US" sz="2800" b="0" i="0" dirty="0">
                <a:solidFill>
                  <a:srgbClr val="353535"/>
                </a:solidFill>
                <a:effectLst/>
                <a:latin typeface="mp-quote"/>
              </a:rPr>
              <a:t>字词的重要性随着它在文档中出现次数的增加而下降，随着它在语料库中出现频率的升高而上升</a:t>
            </a:r>
            <a:br>
              <a:rPr lang="zh-CN" altLang="en-US" sz="2800" dirty="0"/>
            </a:br>
            <a:r>
              <a:rPr lang="en-US" altLang="zh-CN" sz="2800" b="0" i="0" dirty="0">
                <a:solidFill>
                  <a:srgbClr val="353535"/>
                </a:solidFill>
                <a:effectLst/>
                <a:latin typeface="mp-quote"/>
              </a:rPr>
              <a:t>D.</a:t>
            </a:r>
            <a:r>
              <a:rPr lang="zh-CN" altLang="en-US" sz="2800" b="0" i="0" dirty="0">
                <a:solidFill>
                  <a:srgbClr val="353535"/>
                </a:solidFill>
                <a:effectLst/>
                <a:latin typeface="mp-quote"/>
              </a:rPr>
              <a:t>字词的重要性随着它在文档中出现次数的增加而上升，随着它在语料库中出现频率的升高而上升</a:t>
            </a:r>
            <a:endParaRPr lang="en-US" altLang="zh-CN" sz="1600" kern="100" dirty="0">
              <a:latin typeface="微软雅黑" panose="020B0503020204020204" pitchFamily="34" charset="-122"/>
              <a:ea typeface="微软雅黑" panose="020B0503020204020204" pitchFamily="34" charset="-122"/>
              <a:cs typeface="Times New Roman" panose="02020603050405020304" charset="0"/>
            </a:endParaRPr>
          </a:p>
        </p:txBody>
      </p:sp>
      <p:sp>
        <p:nvSpPr>
          <p:cNvPr id="7" name="星形: 五角 6"/>
          <p:cNvSpPr/>
          <p:nvPr/>
        </p:nvSpPr>
        <p:spPr>
          <a:xfrm>
            <a:off x="321276" y="1079156"/>
            <a:ext cx="642551" cy="568411"/>
          </a:xfrm>
          <a:prstGeom prst="star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0291" y="360987"/>
            <a:ext cx="9003417" cy="5920852"/>
          </a:xfrm>
          <a:prstGeom prst="rect">
            <a:avLst/>
          </a:prstGeom>
        </p:spPr>
        <p:txBody>
          <a:bodyPr wrap="square">
            <a:spAutoFit/>
          </a:bodyPr>
          <a:lstStyle/>
          <a:p>
            <a:pPr marL="342900" indent="-342900" eaLnBrk="0" fontAlgn="base" hangingPunct="0">
              <a:lnSpc>
                <a:spcPct val="150000"/>
              </a:lnSpc>
              <a:spcAft>
                <a:spcPct val="0"/>
              </a:spcAft>
              <a:buFont typeface="Wingdings" panose="05000000000000000000" pitchFamily="2" charset="2"/>
              <a:buChar char="p"/>
            </a:pPr>
            <a:r>
              <a:rPr lang="zh-CN" altLang="en-US"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t>关于逆文档频率说法错误的是（）。</a:t>
            </a:r>
            <a:br>
              <a:rPr lang="zh-CN" altLang="en-US"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br>
            <a:r>
              <a:rPr lang="en-US" altLang="zh-CN" sz="3200" b="0" i="0" dirty="0">
                <a:solidFill>
                  <a:srgbClr val="353535"/>
                </a:solidFill>
                <a:effectLst/>
                <a:latin typeface="mp-quote"/>
              </a:rPr>
              <a:t>A.</a:t>
            </a:r>
            <a:r>
              <a:rPr lang="zh-CN" altLang="en-US" sz="3200" b="0" i="0" dirty="0">
                <a:solidFill>
                  <a:srgbClr val="353535"/>
                </a:solidFill>
                <a:effectLst/>
                <a:latin typeface="mp-quote"/>
              </a:rPr>
              <a:t>逆文档频率是一个词出现在文档集中文档频次的统计量</a:t>
            </a:r>
            <a:br>
              <a:rPr lang="zh-CN" altLang="en-US" sz="3200" dirty="0"/>
            </a:br>
            <a:r>
              <a:rPr lang="en-US" altLang="zh-CN" sz="3200" b="0" i="0" dirty="0">
                <a:solidFill>
                  <a:srgbClr val="353535"/>
                </a:solidFill>
                <a:effectLst/>
                <a:latin typeface="mp-quote"/>
              </a:rPr>
              <a:t>B.</a:t>
            </a:r>
            <a:r>
              <a:rPr lang="zh-CN" altLang="en-US" sz="3200" b="0" i="0" dirty="0">
                <a:solidFill>
                  <a:srgbClr val="353535"/>
                </a:solidFill>
                <a:effectLst/>
                <a:latin typeface="mp-quote"/>
              </a:rPr>
              <a:t>一个词在文档集中越少的文档中出现，说明这个词对文档的区分能力越强</a:t>
            </a:r>
            <a:br>
              <a:rPr lang="zh-CN" altLang="en-US" sz="3200" dirty="0"/>
            </a:br>
            <a:r>
              <a:rPr lang="en-US" altLang="zh-CN" sz="3200" b="0" i="0" dirty="0">
                <a:solidFill>
                  <a:srgbClr val="353535"/>
                </a:solidFill>
                <a:effectLst/>
                <a:latin typeface="mp-quote"/>
              </a:rPr>
              <a:t>C.</a:t>
            </a:r>
            <a:r>
              <a:rPr lang="zh-CN" altLang="en-US" sz="3200" b="0" i="0" dirty="0">
                <a:solidFill>
                  <a:srgbClr val="353535"/>
                </a:solidFill>
                <a:effectLst/>
                <a:latin typeface="mp-quote"/>
              </a:rPr>
              <a:t>一个词在文档集中越少的文档中出现，说明这个词对文档的区分能力越弱</a:t>
            </a:r>
            <a:br>
              <a:rPr lang="zh-CN" altLang="en-US" sz="3200" dirty="0"/>
            </a:br>
            <a:r>
              <a:rPr lang="en-US" altLang="zh-CN" sz="3200" b="0" i="0" dirty="0">
                <a:solidFill>
                  <a:srgbClr val="353535"/>
                </a:solidFill>
                <a:effectLst/>
                <a:latin typeface="mp-quote"/>
              </a:rPr>
              <a:t>D.</a:t>
            </a:r>
            <a:r>
              <a:rPr lang="zh-CN" altLang="en-US" sz="3200" b="0" i="0" dirty="0">
                <a:solidFill>
                  <a:srgbClr val="353535"/>
                </a:solidFill>
                <a:effectLst/>
                <a:latin typeface="mp-quote"/>
              </a:rPr>
              <a:t>逆文档频率统计量的计算公式为</a:t>
            </a:r>
            <a:endParaRPr lang="en-US" altLang="zh-CN" sz="1600" kern="100" dirty="0">
              <a:latin typeface="微软雅黑" panose="020B0503020204020204" pitchFamily="34" charset="-122"/>
              <a:ea typeface="微软雅黑" panose="020B0503020204020204" pitchFamily="34" charset="-122"/>
              <a:cs typeface="Times New Roman" panose="02020603050405020304" charset="0"/>
            </a:endParaRPr>
          </a:p>
        </p:txBody>
      </p:sp>
      <p:pic>
        <p:nvPicPr>
          <p:cNvPr id="3" name="图片 2"/>
          <p:cNvPicPr>
            <a:picLocks noChangeAspect="1"/>
          </p:cNvPicPr>
          <p:nvPr/>
        </p:nvPicPr>
        <p:blipFill>
          <a:blip r:embed="rId2"/>
          <a:stretch>
            <a:fillRect/>
          </a:stretch>
        </p:blipFill>
        <p:spPr>
          <a:xfrm>
            <a:off x="6656172" y="5537983"/>
            <a:ext cx="2339546" cy="743856"/>
          </a:xfrm>
          <a:prstGeom prst="rect">
            <a:avLst/>
          </a:prstGeom>
        </p:spPr>
      </p:pic>
      <p:sp>
        <p:nvSpPr>
          <p:cNvPr id="5" name="星形: 五角 4"/>
          <p:cNvSpPr/>
          <p:nvPr/>
        </p:nvSpPr>
        <p:spPr>
          <a:xfrm>
            <a:off x="321276" y="4135392"/>
            <a:ext cx="642551" cy="568411"/>
          </a:xfrm>
          <a:prstGeom prst="star5">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第四章</a:t>
            </a:r>
            <a:r>
              <a:rPr lang="en-US" altLang="zh-CN" sz="3200" b="1" dirty="0">
                <a:latin typeface="+mj-ea"/>
              </a:rPr>
              <a:t> </a:t>
            </a:r>
            <a:r>
              <a:rPr lang="zh-CN" altLang="en-US" sz="3200" b="1" dirty="0">
                <a:latin typeface="+mj-ea"/>
                <a:sym typeface="+mn-lt"/>
              </a:rPr>
              <a:t>关键词提取、句法分析、语义分析</a:t>
            </a:r>
            <a:endParaRPr lang="zh-CN" altLang="en-US" sz="3200" b="1" dirty="0">
              <a:latin typeface="+mj-ea"/>
            </a:endParaRPr>
          </a:p>
        </p:txBody>
      </p:sp>
      <p:sp>
        <p:nvSpPr>
          <p:cNvPr id="5" name="内容占位符 4"/>
          <p:cNvSpPr>
            <a:spLocks noGrp="1"/>
          </p:cNvSpPr>
          <p:nvPr>
            <p:ph idx="1"/>
          </p:nvPr>
        </p:nvSpPr>
        <p:spPr>
          <a:xfrm>
            <a:off x="200242" y="969201"/>
            <a:ext cx="8744607" cy="3023044"/>
          </a:xfrm>
        </p:spPr>
        <p:txBody>
          <a:bodyPr>
            <a:noAutofit/>
          </a:bodyPr>
          <a:lstStyle/>
          <a:p>
            <a:pPr lvl="0" algn="l">
              <a:lnSpc>
                <a:spcPts val="3600"/>
              </a:lnSpc>
              <a:spcBef>
                <a:spcPts val="0"/>
              </a:spcBef>
              <a:buFont typeface="Wingdings" panose="05000000000000000000" pitchFamily="2" charset="2"/>
              <a:buChar char="p"/>
            </a:pPr>
            <a:r>
              <a:rPr lang="zh-CN" altLang="en-US">
                <a:sym typeface="+mn-ea"/>
              </a:rPr>
              <a:t>主题模型算法：</a:t>
            </a:r>
            <a:r>
              <a:rPr lang="zh-CN" altLang="en-US">
                <a:solidFill>
                  <a:schemeClr val="tx1"/>
                </a:solidFill>
                <a:sym typeface="+mn-ea"/>
              </a:rPr>
              <a:t>主题模型是在大量文档中发现潜在主题的一种统计模型。就是对文字中隐含主题的一种建模方法。</a:t>
            </a:r>
            <a:endParaRPr lang="zh-CN" altLang="en-US" dirty="0"/>
          </a:p>
          <a:p>
            <a:pPr lvl="0" fontAlgn="base">
              <a:lnSpc>
                <a:spcPts val="3200"/>
              </a:lnSpc>
              <a:spcAft>
                <a:spcPct val="0"/>
              </a:spcAft>
              <a:buClr>
                <a:srgbClr val="032089"/>
              </a:buClr>
              <a:defRPr/>
            </a:pPr>
            <a:r>
              <a:rPr lang="zh-CN" altLang="en-US" sz="2400" kern="0">
                <a:solidFill>
                  <a:srgbClr val="000000"/>
                </a:solidFill>
                <a:latin typeface="黑体" panose="02010609060101010101" pitchFamily="49" charset="-122"/>
                <a:ea typeface="黑体" panose="02010609060101010101" pitchFamily="49" charset="-122"/>
                <a:sym typeface="+mn-ea"/>
              </a:rPr>
              <a:t>所有主题模型都基于以下两个相同的基本假设：</a:t>
            </a:r>
            <a:endParaRPr lang="en-US" altLang="zh-CN" sz="2400" kern="0" dirty="0">
              <a:solidFill>
                <a:srgbClr val="000000"/>
              </a:solidFill>
              <a:latin typeface="黑体" panose="02010609060101010101" pitchFamily="49" charset="-122"/>
              <a:ea typeface="黑体" panose="02010609060101010101" pitchFamily="49" charset="-122"/>
            </a:endParaRPr>
          </a:p>
          <a:p>
            <a:pPr marL="914400" lvl="1" indent="-457200">
              <a:lnSpc>
                <a:spcPts val="3200"/>
              </a:lnSpc>
              <a:buFont typeface="+mj-ea"/>
              <a:buAutoNum type="circleNumDbPlain"/>
              <a:defRPr/>
            </a:pPr>
            <a:r>
              <a:rPr lang="zh-CN" altLang="en-US" sz="2400" b="1" kern="0">
                <a:solidFill>
                  <a:srgbClr val="002060"/>
                </a:solidFill>
                <a:latin typeface="Times New Roman" panose="02020603050405020304" charset="0"/>
                <a:ea typeface="宋体" panose="02010600030101010101" pitchFamily="2" charset="-122"/>
                <a:cs typeface="宋体" panose="02010600030101010101" pitchFamily="2" charset="-122"/>
                <a:sym typeface="+mn-ea"/>
              </a:rPr>
              <a:t>每个文档包含多个主题。</a:t>
            </a:r>
            <a:endParaRPr lang="en-US" altLang="zh-CN" sz="2400" b="1" kern="0" dirty="0">
              <a:solidFill>
                <a:srgbClr val="002060"/>
              </a:solidFill>
              <a:latin typeface="Times New Roman" panose="02020603050405020304" charset="0"/>
              <a:ea typeface="宋体" panose="02010600030101010101" pitchFamily="2" charset="-122"/>
              <a:cs typeface="宋体" panose="02010600030101010101" pitchFamily="2" charset="-122"/>
            </a:endParaRPr>
          </a:p>
          <a:p>
            <a:pPr marL="914400" lvl="1" indent="-457200">
              <a:lnSpc>
                <a:spcPts val="3200"/>
              </a:lnSpc>
              <a:buFont typeface="+mj-ea"/>
              <a:buAutoNum type="circleNumDbPlain"/>
              <a:defRPr/>
            </a:pPr>
            <a:r>
              <a:rPr lang="zh-CN" altLang="en-US" sz="2400" b="1" kern="0">
                <a:solidFill>
                  <a:srgbClr val="002060"/>
                </a:solidFill>
                <a:latin typeface="Times New Roman" panose="02020603050405020304" charset="0"/>
                <a:ea typeface="宋体" panose="02010600030101010101" pitchFamily="2" charset="-122"/>
                <a:cs typeface="宋体" panose="02010600030101010101" pitchFamily="2" charset="-122"/>
                <a:sym typeface="+mn-ea"/>
              </a:rPr>
              <a:t>每个主题包含多个词。</a:t>
            </a:r>
          </a:p>
          <a:p>
            <a:pPr marL="0" lvl="0" indent="0" latinLnBrk="0">
              <a:lnSpc>
                <a:spcPts val="3600"/>
              </a:lnSpc>
              <a:spcBef>
                <a:spcPts val="0"/>
              </a:spcBef>
              <a:spcAft>
                <a:spcPct val="0"/>
              </a:spcAft>
              <a:buClr>
                <a:srgbClr val="002060"/>
              </a:buClr>
              <a:buNone/>
              <a:defRPr/>
            </a:pPr>
            <a:r>
              <a:rPr lang="zh-CN" altLang="en-US" sz="2000" b="1" kern="0">
                <a:latin typeface="黑体" panose="02010609060101010101" pitchFamily="49" charset="-122"/>
                <a:ea typeface="黑体" panose="02010609060101010101" pitchFamily="49" charset="-122"/>
                <a:cs typeface="宋体" panose="02010600030101010101" pitchFamily="2" charset="-122"/>
                <a:sym typeface="+mn-ea"/>
              </a:rPr>
              <a:t>LSA：</a:t>
            </a:r>
            <a:r>
              <a:rPr lang="zh-CN" altLang="en-US" sz="2000" b="1" kern="0">
                <a:solidFill>
                  <a:srgbClr val="000000"/>
                </a:solidFill>
                <a:latin typeface="黑体" panose="02010609060101010101" pitchFamily="49" charset="-122"/>
                <a:ea typeface="黑体" panose="02010609060101010101" pitchFamily="49" charset="-122"/>
                <a:sym typeface="+mn-ea"/>
              </a:rPr>
              <a:t>潜在语义分析</a:t>
            </a:r>
            <a:r>
              <a:rPr sz="2000" b="1" kern="0">
                <a:solidFill>
                  <a:srgbClr val="000000"/>
                </a:solidFill>
                <a:latin typeface="黑体" panose="02010609060101010101" pitchFamily="49" charset="-122"/>
                <a:ea typeface="黑体" panose="02010609060101010101" pitchFamily="49" charset="-122"/>
                <a:sym typeface="+mn-ea"/>
              </a:rPr>
              <a:t>(</a:t>
            </a:r>
            <a:r>
              <a:rPr lang="zh-CN" altLang="en-US" sz="2000" b="1" kern="0">
                <a:solidFill>
                  <a:srgbClr val="000000"/>
                </a:solidFill>
                <a:latin typeface="黑体" panose="02010609060101010101" pitchFamily="49" charset="-122"/>
                <a:ea typeface="黑体" panose="02010609060101010101" pitchFamily="49" charset="-122"/>
                <a:sym typeface="+mn-ea"/>
              </a:rPr>
              <a:t>Latent Semantic Analysis</a:t>
            </a:r>
            <a:r>
              <a:rPr sz="2000" b="1" kern="0">
                <a:solidFill>
                  <a:srgbClr val="000000"/>
                </a:solidFill>
                <a:latin typeface="黑体" panose="02010609060101010101" pitchFamily="49" charset="-122"/>
                <a:ea typeface="黑体" panose="02010609060101010101" pitchFamily="49" charset="-122"/>
                <a:sym typeface="+mn-ea"/>
              </a:rPr>
              <a:t>, </a:t>
            </a:r>
            <a:r>
              <a:rPr lang="zh-CN" altLang="en-US" sz="2000" b="1" kern="0">
                <a:latin typeface="黑体" panose="02010609060101010101" pitchFamily="49" charset="-122"/>
                <a:ea typeface="黑体" panose="02010609060101010101" pitchFamily="49" charset="-122"/>
                <a:sym typeface="+mn-ea"/>
              </a:rPr>
              <a:t>LSA</a:t>
            </a:r>
            <a:r>
              <a:rPr sz="2000" b="1" kern="0">
                <a:solidFill>
                  <a:srgbClr val="000000"/>
                </a:solidFill>
                <a:latin typeface="黑体" panose="02010609060101010101" pitchFamily="49" charset="-122"/>
                <a:ea typeface="黑体" panose="02010609060101010101" pitchFamily="49" charset="-122"/>
                <a:sym typeface="+mn-ea"/>
              </a:rPr>
              <a:t>)</a:t>
            </a:r>
            <a:endParaRPr lang="en-US" altLang="zh-CN" sz="2000" b="1" kern="0" dirty="0">
              <a:solidFill>
                <a:srgbClr val="C00000"/>
              </a:solidFill>
              <a:latin typeface="黑体" panose="02010609060101010101" pitchFamily="49" charset="-122"/>
              <a:ea typeface="黑体" panose="02010609060101010101" pitchFamily="49" charset="-122"/>
              <a:cs typeface="宋体" panose="02010600030101010101" pitchFamily="2" charset="-122"/>
            </a:endParaRPr>
          </a:p>
          <a:p>
            <a:pPr marL="0" lvl="0" indent="0" latinLnBrk="0">
              <a:lnSpc>
                <a:spcPts val="3600"/>
              </a:lnSpc>
              <a:spcBef>
                <a:spcPts val="0"/>
              </a:spcBef>
              <a:spcAft>
                <a:spcPct val="0"/>
              </a:spcAft>
              <a:buClr>
                <a:srgbClr val="002060"/>
              </a:buClr>
              <a:buNone/>
              <a:defRPr/>
            </a:pPr>
            <a:r>
              <a:rPr sz="2000" b="1" kern="0">
                <a:latin typeface="黑体" panose="02010609060101010101" pitchFamily="49" charset="-122"/>
                <a:ea typeface="黑体" panose="02010609060101010101" pitchFamily="49" charset="-122"/>
                <a:sym typeface="+mn-ea"/>
              </a:rPr>
              <a:t>LSI</a:t>
            </a:r>
            <a:r>
              <a:rPr lang="zh-CN" altLang="en-US" sz="2000" b="1" kern="0">
                <a:latin typeface="黑体" panose="02010609060101010101" pitchFamily="49" charset="-122"/>
                <a:ea typeface="黑体" panose="02010609060101010101" pitchFamily="49" charset="-122"/>
                <a:sym typeface="+mn-ea"/>
              </a:rPr>
              <a:t>：潜在语义索引</a:t>
            </a:r>
            <a:r>
              <a:rPr sz="2000" b="1" kern="0">
                <a:latin typeface="黑体" panose="02010609060101010101" pitchFamily="49" charset="-122"/>
                <a:ea typeface="黑体" panose="02010609060101010101" pitchFamily="49" charset="-122"/>
                <a:sym typeface="+mn-ea"/>
              </a:rPr>
              <a:t>(Latent Semantic Index, LSI)</a:t>
            </a:r>
            <a:endParaRPr lang="en-US" altLang="zh-CN" sz="2000" b="1" kern="0" dirty="0">
              <a:latin typeface="黑体" panose="02010609060101010101" pitchFamily="49" charset="-122"/>
              <a:ea typeface="黑体" panose="02010609060101010101" pitchFamily="49" charset="-122"/>
            </a:endParaRPr>
          </a:p>
          <a:p>
            <a:pPr marL="0" lvl="0" indent="0" latinLnBrk="0">
              <a:lnSpc>
                <a:spcPts val="3600"/>
              </a:lnSpc>
              <a:spcBef>
                <a:spcPts val="0"/>
              </a:spcBef>
              <a:spcAft>
                <a:spcPct val="0"/>
              </a:spcAft>
              <a:buClr>
                <a:srgbClr val="002060"/>
              </a:buClr>
              <a:buNone/>
              <a:defRPr/>
            </a:pPr>
            <a:r>
              <a:rPr sz="2000" b="1" kern="0">
                <a:latin typeface="黑体" panose="02010609060101010101" pitchFamily="49" charset="-122"/>
                <a:ea typeface="黑体" panose="02010609060101010101" pitchFamily="49" charset="-122"/>
                <a:sym typeface="+mn-ea"/>
              </a:rPr>
              <a:t>LDA</a:t>
            </a:r>
            <a:r>
              <a:rPr lang="zh-CN" altLang="en-US" sz="2000" b="1" kern="0">
                <a:latin typeface="黑体" panose="02010609060101010101" pitchFamily="49" charset="-122"/>
                <a:ea typeface="黑体" panose="02010609060101010101" pitchFamily="49" charset="-122"/>
                <a:sym typeface="+mn-ea"/>
              </a:rPr>
              <a:t>：潜在狄利克雷分布</a:t>
            </a:r>
            <a:r>
              <a:rPr sz="2000" b="1" kern="0">
                <a:solidFill>
                  <a:srgbClr val="000000"/>
                </a:solidFill>
                <a:latin typeface="黑体" panose="02010609060101010101" pitchFamily="49" charset="-122"/>
                <a:ea typeface="黑体" panose="02010609060101010101" pitchFamily="49" charset="-122"/>
                <a:sym typeface="+mn-ea"/>
              </a:rPr>
              <a:t>(</a:t>
            </a:r>
            <a:r>
              <a:rPr lang="zh-CN" altLang="en-US" sz="2000" b="1" kern="0">
                <a:solidFill>
                  <a:srgbClr val="000000"/>
                </a:solidFill>
                <a:latin typeface="黑体" panose="02010609060101010101" pitchFamily="49" charset="-122"/>
                <a:ea typeface="黑体" panose="02010609060101010101" pitchFamily="49" charset="-122"/>
                <a:sym typeface="+mn-ea"/>
              </a:rPr>
              <a:t>Latent Dirichlet Allocation</a:t>
            </a:r>
            <a:r>
              <a:rPr sz="2000" b="1" kern="0">
                <a:solidFill>
                  <a:srgbClr val="000000"/>
                </a:solidFill>
                <a:latin typeface="黑体" panose="02010609060101010101" pitchFamily="49" charset="-122"/>
                <a:ea typeface="黑体" panose="02010609060101010101" pitchFamily="49" charset="-122"/>
                <a:sym typeface="+mn-ea"/>
              </a:rPr>
              <a:t>,</a:t>
            </a:r>
            <a:r>
              <a:rPr lang="zh-CN" altLang="en-US" sz="2000" b="1" kern="0">
                <a:latin typeface="黑体" panose="02010609060101010101" pitchFamily="49" charset="-122"/>
                <a:ea typeface="黑体" panose="02010609060101010101" pitchFamily="49" charset="-122"/>
                <a:sym typeface="+mn-ea"/>
              </a:rPr>
              <a:t>LDA</a:t>
            </a:r>
            <a:r>
              <a:rPr sz="2000" b="1" kern="0">
                <a:solidFill>
                  <a:srgbClr val="000000"/>
                </a:solidFill>
                <a:latin typeface="黑体" panose="02010609060101010101" pitchFamily="49" charset="-122"/>
                <a:ea typeface="黑体" panose="02010609060101010101" pitchFamily="49" charset="-122"/>
                <a:sym typeface="+mn-ea"/>
              </a:rPr>
              <a:t>)</a:t>
            </a:r>
          </a:p>
          <a:p>
            <a:pPr marL="0" lvl="0" indent="0" latinLnBrk="0">
              <a:lnSpc>
                <a:spcPts val="3600"/>
              </a:lnSpc>
              <a:spcBef>
                <a:spcPts val="0"/>
              </a:spcBef>
              <a:spcAft>
                <a:spcPct val="0"/>
              </a:spcAft>
              <a:buClr>
                <a:srgbClr val="002060"/>
              </a:buClr>
              <a:buNone/>
              <a:defRPr/>
            </a:pPr>
            <a:endParaRPr lang="zh-CN" altLang="en-US" sz="2000" b="1" kern="0" dirty="0">
              <a:solidFill>
                <a:srgbClr val="002060"/>
              </a:solidFill>
              <a:latin typeface="黑体" panose="02010609060101010101" pitchFamily="49" charset="-122"/>
              <a:ea typeface="黑体" panose="02010609060101010101" pitchFamily="49" charset="-122"/>
              <a:cs typeface="宋体" panose="02010600030101010101" pitchFamily="2" charset="-122"/>
            </a:endParaRPr>
          </a:p>
          <a:p>
            <a:pPr lvl="0">
              <a:lnSpc>
                <a:spcPts val="3600"/>
              </a:lnSpc>
              <a:spcBef>
                <a:spcPts val="0"/>
              </a:spcBef>
              <a:buFont typeface="Wingdings" panose="05000000000000000000" charset="0"/>
              <a:buChar char="p"/>
            </a:pPr>
            <a:r>
              <a:rPr dirty="0" err="1">
                <a:cs typeface="Times New Roman" panose="02020603050405020304" charset="0"/>
                <a:sym typeface="+mn-ea"/>
              </a:rPr>
              <a:t>将一个句子中所有词语的依存关系以有向边的形式表示出来，就会得到一棵树，称为</a:t>
            </a:r>
            <a:r>
              <a:rPr b="1" dirty="0" err="1">
                <a:solidFill>
                  <a:srgbClr val="002060"/>
                </a:solidFill>
                <a:cs typeface="Times New Roman" panose="02020603050405020304" charset="0"/>
                <a:sym typeface="+mn-ea"/>
              </a:rPr>
              <a:t>依存句法树</a:t>
            </a:r>
            <a:r>
              <a:rPr lang="zh-CN" altLang="en-US">
                <a:cs typeface="Times New Roman" panose="02020603050405020304" charset="0"/>
                <a:sym typeface="+mn-ea"/>
              </a:rPr>
              <a:t>。</a:t>
            </a:r>
            <a:endParaRPr lang="en-US" dirty="0">
              <a:latin typeface="Cambria" panose="02040503050406030204" pitchFamily="18" charset="0"/>
              <a:cs typeface="Times New Roman" panose="02020603050405020304" charset="0"/>
            </a:endParaRPr>
          </a:p>
          <a:p>
            <a:pPr lvl="0">
              <a:lnSpc>
                <a:spcPts val="3600"/>
              </a:lnSpc>
              <a:spcBef>
                <a:spcPts val="0"/>
              </a:spcBef>
              <a:buNone/>
            </a:pPr>
            <a:endParaRPr lang="en-US" altLang="zh-CN" b="1" kern="0" dirty="0">
              <a:solidFill>
                <a:srgbClr val="002060"/>
              </a:solidFill>
              <a:latin typeface="Times New Roman" panose="02020603050405020304" charset="0"/>
              <a:ea typeface="宋体" panose="02010600030101010101" pitchFamily="2" charset="-122"/>
              <a:cs typeface="宋体" panose="02010600030101010101" pitchFamily="2" charset="-122"/>
            </a:endParaRPr>
          </a:p>
        </p:txBody>
      </p:sp>
      <p:pic>
        <p:nvPicPr>
          <p:cNvPr id="13" name="图片 12"/>
          <p:cNvPicPr>
            <a:picLocks noChangeAspect="1"/>
          </p:cNvPicPr>
          <p:nvPr/>
        </p:nvPicPr>
        <p:blipFill>
          <a:blip r:embed="rId2"/>
          <a:stretch>
            <a:fillRect/>
          </a:stretch>
        </p:blipFill>
        <p:spPr>
          <a:xfrm>
            <a:off x="6541135" y="2415540"/>
            <a:ext cx="2335530" cy="165671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第五章</a:t>
            </a:r>
            <a:r>
              <a:rPr lang="en-US" altLang="zh-CN" sz="3200" b="1" dirty="0">
                <a:latin typeface="+mj-ea"/>
              </a:rPr>
              <a:t> </a:t>
            </a:r>
            <a:r>
              <a:rPr lang="zh-CN" altLang="en-US" sz="3200" b="1" dirty="0">
                <a:latin typeface="+mj-ea"/>
                <a:sym typeface="+mn-lt"/>
              </a:rPr>
              <a:t>词嵌入与词向量（文本向量化）</a:t>
            </a:r>
            <a:endParaRPr lang="zh-CN" altLang="en-US" sz="3200" b="1" dirty="0">
              <a:latin typeface="+mj-ea"/>
            </a:endParaRPr>
          </a:p>
        </p:txBody>
      </p:sp>
      <p:sp>
        <p:nvSpPr>
          <p:cNvPr id="3" name="内容占位符 2"/>
          <p:cNvSpPr>
            <a:spLocks noGrp="1"/>
          </p:cNvSpPr>
          <p:nvPr/>
        </p:nvSpPr>
        <p:spPr>
          <a:xfrm>
            <a:off x="414465" y="1107758"/>
            <a:ext cx="8449447" cy="53259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p"/>
            </a:pPr>
            <a:r>
              <a:rPr lang="zh-CN" altLang="en-US" sz="3200" dirty="0"/>
              <a:t>常用的文本向量化算法有：</a:t>
            </a:r>
            <a:endParaRPr lang="en-US" altLang="zh-CN" sz="3200" dirty="0"/>
          </a:p>
        </p:txBody>
      </p:sp>
      <p:sp>
        <p:nvSpPr>
          <p:cNvPr id="4" name="左大括号 3"/>
          <p:cNvSpPr/>
          <p:nvPr/>
        </p:nvSpPr>
        <p:spPr>
          <a:xfrm>
            <a:off x="3132583" y="2338428"/>
            <a:ext cx="254688" cy="800100"/>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左大括号 5"/>
          <p:cNvSpPr/>
          <p:nvPr/>
        </p:nvSpPr>
        <p:spPr>
          <a:xfrm>
            <a:off x="2873828" y="3611012"/>
            <a:ext cx="513443" cy="2575779"/>
          </a:xfrm>
          <a:prstGeom prst="leftBrace">
            <a:avLst/>
          </a:prstGeom>
          <a:ln w="38100">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240359" y="2412937"/>
            <a:ext cx="2378234" cy="461665"/>
          </a:xfrm>
          <a:prstGeom prst="rect">
            <a:avLst/>
          </a:prstGeom>
          <a:noFill/>
        </p:spPr>
        <p:txBody>
          <a:bodyPr wrap="square" rtlCol="0">
            <a:spAutoFit/>
          </a:bodyPr>
          <a:lstStyle/>
          <a:p>
            <a:r>
              <a:rPr lang="zh-CN" altLang="en-US" sz="2400" b="1" dirty="0">
                <a:solidFill>
                  <a:srgbClr val="002060"/>
                </a:solidFill>
                <a:latin typeface="黑体" panose="02010609060101010101" pitchFamily="49" charset="-122"/>
                <a:ea typeface="黑体" panose="02010609060101010101" pitchFamily="49" charset="-122"/>
              </a:rPr>
              <a:t>（一）离散表示</a:t>
            </a:r>
          </a:p>
        </p:txBody>
      </p:sp>
      <p:sp>
        <p:nvSpPr>
          <p:cNvPr id="8" name="文本框 7"/>
          <p:cNvSpPr txBox="1"/>
          <p:nvPr/>
        </p:nvSpPr>
        <p:spPr>
          <a:xfrm>
            <a:off x="126987" y="4668068"/>
            <a:ext cx="3003562" cy="830997"/>
          </a:xfrm>
          <a:prstGeom prst="rect">
            <a:avLst/>
          </a:prstGeom>
          <a:noFill/>
        </p:spPr>
        <p:txBody>
          <a:bodyPr wrap="square" rtlCol="0">
            <a:spAutoFit/>
          </a:bodyPr>
          <a:lstStyle/>
          <a:p>
            <a:r>
              <a:rPr lang="zh-CN" altLang="en-US" sz="2400" b="1" dirty="0">
                <a:solidFill>
                  <a:srgbClr val="002060"/>
                </a:solidFill>
                <a:latin typeface="黑体" panose="02010609060101010101" pitchFamily="49" charset="-122"/>
                <a:ea typeface="黑体" panose="02010609060101010101" pitchFamily="49" charset="-122"/>
              </a:rPr>
              <a:t>（二）分布式表示</a:t>
            </a:r>
            <a:endParaRPr lang="en-US" altLang="zh-CN" sz="2400" b="1" dirty="0">
              <a:solidFill>
                <a:srgbClr val="002060"/>
              </a:solidFill>
              <a:latin typeface="黑体" panose="02010609060101010101" pitchFamily="49" charset="-122"/>
              <a:ea typeface="黑体" panose="02010609060101010101" pitchFamily="49" charset="-122"/>
            </a:endParaRPr>
          </a:p>
          <a:p>
            <a:endParaRPr lang="zh-CN" altLang="en-US" sz="2400" b="1" dirty="0">
              <a:solidFill>
                <a:srgbClr val="002060"/>
              </a:solidFill>
              <a:latin typeface="黑体" panose="02010609060101010101" pitchFamily="49" charset="-122"/>
              <a:ea typeface="黑体" panose="02010609060101010101" pitchFamily="49" charset="-122"/>
            </a:endParaRPr>
          </a:p>
        </p:txBody>
      </p:sp>
      <p:sp>
        <p:nvSpPr>
          <p:cNvPr id="9" name="矩形 8"/>
          <p:cNvSpPr/>
          <p:nvPr/>
        </p:nvSpPr>
        <p:spPr>
          <a:xfrm>
            <a:off x="2873828" y="2013652"/>
            <a:ext cx="6629400" cy="4588436"/>
          </a:xfrm>
          <a:prstGeom prst="rect">
            <a:avLst/>
          </a:prstGeom>
        </p:spPr>
        <p:txBody>
          <a:bodyPr wrap="square">
            <a:spAutoFit/>
          </a:bodyPr>
          <a:lstStyle/>
          <a:p>
            <a:pPr marL="914400" lvl="1" indent="-457200">
              <a:lnSpc>
                <a:spcPts val="3600"/>
              </a:lnSpc>
              <a:buFont typeface="+mj-ea"/>
              <a:buAutoNum type="circleNumDbPlain"/>
            </a:pPr>
            <a:r>
              <a:rPr lang="en-US" altLang="zh-CN" sz="2800" b="1" dirty="0">
                <a:latin typeface="微软雅黑" panose="020B0503020204020204" pitchFamily="34" charset="-122"/>
                <a:ea typeface="微软雅黑" panose="020B0503020204020204" pitchFamily="34" charset="-122"/>
              </a:rPr>
              <a:t>BOW</a:t>
            </a:r>
            <a:r>
              <a:rPr lang="zh-CN" altLang="en-US" sz="2800" dirty="0">
                <a:solidFill>
                  <a:prstClr val="black"/>
                </a:solidFill>
                <a:latin typeface="微软雅黑" panose="020B0503020204020204" pitchFamily="34" charset="-122"/>
                <a:ea typeface="微软雅黑" panose="020B0503020204020204" pitchFamily="34" charset="-122"/>
              </a:rPr>
              <a:t>模型（词袋模型）</a:t>
            </a:r>
            <a:endParaRPr lang="en-US" altLang="zh-CN" sz="2800" dirty="0">
              <a:solidFill>
                <a:prstClr val="black"/>
              </a:solidFill>
              <a:latin typeface="微软雅黑" panose="020B0503020204020204" pitchFamily="34" charset="-122"/>
              <a:ea typeface="微软雅黑" panose="020B0503020204020204" pitchFamily="34" charset="-122"/>
            </a:endParaRPr>
          </a:p>
          <a:p>
            <a:pPr marL="914400" lvl="1" indent="-457200">
              <a:lnSpc>
                <a:spcPts val="3600"/>
              </a:lnSpc>
              <a:buFont typeface="Wingdings" panose="05000000000000000000" pitchFamily="2" charset="2"/>
              <a:buChar char="Ø"/>
            </a:pPr>
            <a:r>
              <a:rPr lang="en-US" altLang="zh-CN" sz="2400" b="1" dirty="0">
                <a:solidFill>
                  <a:srgbClr val="0070C0"/>
                </a:solidFill>
                <a:latin typeface="微软雅黑" panose="020B0503020204020204" pitchFamily="34" charset="-122"/>
                <a:ea typeface="微软雅黑" panose="020B0503020204020204" pitchFamily="34" charset="-122"/>
              </a:rPr>
              <a:t>One-Hot</a:t>
            </a:r>
          </a:p>
          <a:p>
            <a:pPr marL="914400" lvl="1" indent="-457200">
              <a:lnSpc>
                <a:spcPts val="3600"/>
              </a:lnSpc>
              <a:buFont typeface="Wingdings" panose="05000000000000000000" pitchFamily="2" charset="2"/>
              <a:buChar char="Ø"/>
            </a:pPr>
            <a:r>
              <a:rPr lang="en-US" altLang="zh-CN" sz="2400" b="1" dirty="0">
                <a:solidFill>
                  <a:srgbClr val="0070C0"/>
                </a:solidFill>
                <a:latin typeface="微软雅黑" panose="020B0503020204020204" pitchFamily="34" charset="-122"/>
                <a:ea typeface="微软雅黑" panose="020B0503020204020204" pitchFamily="34" charset="-122"/>
              </a:rPr>
              <a:t>TF-IDF</a:t>
            </a:r>
          </a:p>
          <a:p>
            <a:pPr marL="914400" lvl="1" indent="-457200">
              <a:lnSpc>
                <a:spcPts val="3600"/>
              </a:lnSpc>
              <a:buFont typeface="+mj-ea"/>
              <a:buAutoNum type="circleNumDbPlain"/>
            </a:pPr>
            <a:r>
              <a:rPr lang="en-US" altLang="zh-CN" sz="2800" b="1" dirty="0">
                <a:solidFill>
                  <a:srgbClr val="C00000"/>
                </a:solidFill>
                <a:latin typeface="微软雅黑" panose="020B0503020204020204" pitchFamily="34" charset="-122"/>
                <a:ea typeface="微软雅黑" panose="020B0503020204020204" pitchFamily="34" charset="-122"/>
              </a:rPr>
              <a:t>word2vec</a:t>
            </a:r>
          </a:p>
          <a:p>
            <a:pPr marL="1143000" lvl="2" indent="-228600">
              <a:lnSpc>
                <a:spcPts val="3600"/>
              </a:lnSpc>
              <a:buFont typeface="Wingdings" panose="05000000000000000000" pitchFamily="2" charset="2"/>
              <a:buChar char="Ø"/>
            </a:pPr>
            <a:r>
              <a:rPr lang="en-US" altLang="zh-CN" sz="2400" b="1" dirty="0">
                <a:solidFill>
                  <a:srgbClr val="0070C0"/>
                </a:solidFill>
                <a:latin typeface="微软雅黑" panose="020B0503020204020204" pitchFamily="34" charset="-122"/>
                <a:ea typeface="微软雅黑" panose="020B0503020204020204" pitchFamily="34" charset="-122"/>
              </a:rPr>
              <a:t>CBOW</a:t>
            </a:r>
            <a:r>
              <a:rPr lang="zh-CN" altLang="en-US" sz="2400" dirty="0">
                <a:solidFill>
                  <a:prstClr val="black"/>
                </a:solidFill>
                <a:latin typeface="微软雅黑" panose="020B0503020204020204" pitchFamily="34" charset="-122"/>
                <a:ea typeface="微软雅黑" panose="020B0503020204020204" pitchFamily="34" charset="-122"/>
              </a:rPr>
              <a:t>模型（连续词袋模型）</a:t>
            </a:r>
          </a:p>
          <a:p>
            <a:pPr marL="1143000" lvl="2" indent="-228600">
              <a:lnSpc>
                <a:spcPts val="3600"/>
              </a:lnSpc>
              <a:buFont typeface="Wingdings" panose="05000000000000000000" pitchFamily="2" charset="2"/>
              <a:buChar char="Ø"/>
            </a:pPr>
            <a:r>
              <a:rPr lang="en-US" altLang="zh-CN" sz="2400" b="1" dirty="0">
                <a:solidFill>
                  <a:srgbClr val="0070C0"/>
                </a:solidFill>
                <a:latin typeface="微软雅黑" panose="020B0503020204020204" pitchFamily="34" charset="-122"/>
                <a:ea typeface="微软雅黑" panose="020B0503020204020204" pitchFamily="34" charset="-122"/>
              </a:rPr>
              <a:t>Skip-gram</a:t>
            </a:r>
            <a:r>
              <a:rPr lang="zh-CN" altLang="en-US" sz="2400" dirty="0">
                <a:solidFill>
                  <a:prstClr val="black"/>
                </a:solidFill>
                <a:latin typeface="微软雅黑" panose="020B0503020204020204" pitchFamily="34" charset="-122"/>
                <a:ea typeface="微软雅黑" panose="020B0503020204020204" pitchFamily="34" charset="-122"/>
              </a:rPr>
              <a:t>模型（跳字袋模型）</a:t>
            </a:r>
          </a:p>
          <a:p>
            <a:pPr marL="914400" lvl="1" indent="-457200">
              <a:lnSpc>
                <a:spcPts val="3600"/>
              </a:lnSpc>
              <a:buFont typeface="+mj-ea"/>
              <a:buAutoNum type="circleNumDbPlain"/>
            </a:pPr>
            <a:r>
              <a:rPr lang="zh-CN" altLang="en-US" sz="2800" b="1" dirty="0">
                <a:solidFill>
                  <a:srgbClr val="C00000"/>
                </a:solidFill>
                <a:latin typeface="微软雅黑" panose="020B0503020204020204" pitchFamily="34" charset="-122"/>
                <a:ea typeface="微软雅黑" panose="020B0503020204020204" pitchFamily="34" charset="-122"/>
              </a:rPr>
              <a:t> </a:t>
            </a:r>
            <a:r>
              <a:rPr lang="en-US" altLang="zh-CN" sz="2800" b="1" dirty="0">
                <a:solidFill>
                  <a:srgbClr val="C00000"/>
                </a:solidFill>
                <a:latin typeface="微软雅黑" panose="020B0503020204020204" pitchFamily="34" charset="-122"/>
                <a:ea typeface="微软雅黑" panose="020B0503020204020204" pitchFamily="34" charset="-122"/>
              </a:rPr>
              <a:t>doc2vec</a:t>
            </a:r>
            <a:r>
              <a:rPr lang="en-US" altLang="zh-CN" sz="2800" b="1" dirty="0">
                <a:solidFill>
                  <a:srgbClr val="002060"/>
                </a:solidFill>
                <a:latin typeface="微软雅黑" panose="020B0503020204020204" pitchFamily="34" charset="-122"/>
                <a:ea typeface="微软雅黑" panose="020B0503020204020204" pitchFamily="34" charset="-122"/>
              </a:rPr>
              <a:t>/str2vec</a:t>
            </a:r>
          </a:p>
          <a:p>
            <a:pPr marL="1143000" lvl="2" indent="-228600">
              <a:lnSpc>
                <a:spcPts val="3600"/>
              </a:lnSpc>
              <a:buFont typeface="Wingdings" panose="05000000000000000000" pitchFamily="2" charset="2"/>
              <a:buChar char="Ø"/>
            </a:pPr>
            <a:r>
              <a:rPr lang="en-US" altLang="zh-CN" sz="2400" b="1" dirty="0">
                <a:solidFill>
                  <a:srgbClr val="0070C0"/>
                </a:solidFill>
                <a:latin typeface="微软雅黑" panose="020B0503020204020204" pitchFamily="34" charset="-122"/>
                <a:ea typeface="微软雅黑" panose="020B0503020204020204" pitchFamily="34" charset="-122"/>
              </a:rPr>
              <a:t> DM</a:t>
            </a:r>
            <a:r>
              <a:rPr lang="zh-CN" altLang="en-US" sz="2400" dirty="0">
                <a:solidFill>
                  <a:prstClr val="black"/>
                </a:solidFill>
                <a:latin typeface="微软雅黑" panose="020B0503020204020204" pitchFamily="34" charset="-122"/>
                <a:ea typeface="微软雅黑" panose="020B0503020204020204" pitchFamily="34" charset="-122"/>
              </a:rPr>
              <a:t>（分布式记忆模型）</a:t>
            </a:r>
          </a:p>
          <a:p>
            <a:pPr marL="1143000" lvl="2" indent="-228600">
              <a:lnSpc>
                <a:spcPts val="3600"/>
              </a:lnSpc>
              <a:buFont typeface="Wingdings" panose="05000000000000000000" pitchFamily="2" charset="2"/>
              <a:buChar char="Ø"/>
            </a:pPr>
            <a:r>
              <a:rPr lang="zh-CN" altLang="en-US" sz="2400" b="1" dirty="0">
                <a:solidFill>
                  <a:srgbClr val="0070C0"/>
                </a:solidFill>
                <a:latin typeface="微软雅黑" panose="020B0503020204020204" pitchFamily="34" charset="-122"/>
                <a:ea typeface="微软雅黑" panose="020B0503020204020204" pitchFamily="34" charset="-122"/>
              </a:rPr>
              <a:t> </a:t>
            </a:r>
            <a:r>
              <a:rPr lang="en-US" altLang="zh-CN" sz="2400" b="1" dirty="0">
                <a:solidFill>
                  <a:srgbClr val="0070C0"/>
                </a:solidFill>
                <a:latin typeface="微软雅黑" panose="020B0503020204020204" pitchFamily="34" charset="-122"/>
                <a:ea typeface="微软雅黑" panose="020B0503020204020204" pitchFamily="34" charset="-122"/>
              </a:rPr>
              <a:t>DBOW</a:t>
            </a:r>
            <a:r>
              <a:rPr lang="zh-CN" altLang="en-US" sz="2400" dirty="0">
                <a:solidFill>
                  <a:prstClr val="black"/>
                </a:solidFill>
                <a:latin typeface="微软雅黑" panose="020B0503020204020204" pitchFamily="34" charset="-122"/>
                <a:ea typeface="微软雅黑" panose="020B0503020204020204" pitchFamily="34" charset="-122"/>
              </a:rPr>
              <a:t>（分布式词袋模型）</a:t>
            </a:r>
          </a:p>
          <a:p>
            <a:pPr marL="1143000" lvl="2" indent="-228600">
              <a:lnSpc>
                <a:spcPct val="90000"/>
              </a:lnSpc>
              <a:spcBef>
                <a:spcPts val="500"/>
              </a:spcBef>
              <a:buFont typeface="Wingdings" panose="05000000000000000000" pitchFamily="2" charset="2"/>
              <a:buChar char="Ø"/>
            </a:pPr>
            <a:endParaRPr lang="zh-CN" altLang="en-US" sz="20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38192" y="89241"/>
            <a:ext cx="3467616" cy="584775"/>
          </a:xfrm>
          <a:prstGeom prst="rect">
            <a:avLst/>
          </a:prstGeom>
        </p:spPr>
        <p:txBody>
          <a:bodyPr wrap="none">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引言：文本与向量</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4" name="矩形 3"/>
          <p:cNvSpPr/>
          <p:nvPr/>
        </p:nvSpPr>
        <p:spPr>
          <a:xfrm>
            <a:off x="120015" y="789000"/>
            <a:ext cx="8903970" cy="5837495"/>
          </a:xfrm>
          <a:prstGeom prst="rect">
            <a:avLst/>
          </a:prstGeom>
          <a:ln w="19050">
            <a:solidFill>
              <a:srgbClr val="0070C0"/>
            </a:solidFill>
            <a:prstDash val="solid"/>
          </a:ln>
        </p:spPr>
        <p:txBody>
          <a:bodyPr wrap="square">
            <a:spAutoFit/>
          </a:bodyPr>
          <a:lstStyle/>
          <a:p>
            <a:pPr>
              <a:lnSpc>
                <a:spcPts val="3200"/>
              </a:lnSpc>
            </a:pPr>
            <a:r>
              <a:rPr lang="zh-CN" altLang="en-US" sz="2400" b="1" dirty="0">
                <a:solidFill>
                  <a:srgbClr val="002060"/>
                </a:solidFill>
                <a:latin typeface="黑体" panose="02010609060101010101" pitchFamily="49" charset="-122"/>
                <a:ea typeface="黑体" panose="02010609060101010101" pitchFamily="49" charset="-122"/>
              </a:rPr>
              <a:t>原文：</a:t>
            </a: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r>
              <a:rPr lang="en-US" altLang="zh-CN" sz="2400" dirty="0">
                <a:solidFill>
                  <a:prstClr val="black"/>
                </a:solidFill>
              </a:rPr>
              <a:t>             </a:t>
            </a:r>
            <a:r>
              <a:rPr lang="zh-CN" altLang="en-US" sz="2400" dirty="0">
                <a:solidFill>
                  <a:prstClr val="black"/>
                </a:solidFill>
              </a:rPr>
              <a:t>句子</a:t>
            </a:r>
            <a:r>
              <a:rPr lang="en-US" altLang="zh-CN" sz="2400" dirty="0">
                <a:solidFill>
                  <a:prstClr val="black"/>
                </a:solidFill>
              </a:rPr>
              <a:t>A</a:t>
            </a:r>
            <a:r>
              <a:rPr lang="zh-CN" altLang="en-US" sz="2400" dirty="0">
                <a:solidFill>
                  <a:prstClr val="black"/>
                </a:solidFill>
              </a:rPr>
              <a:t>：</a:t>
            </a:r>
            <a:r>
              <a:rPr lang="zh-CN" altLang="en-US" sz="2400" b="1" dirty="0">
                <a:solidFill>
                  <a:srgbClr val="002060"/>
                </a:solidFill>
              </a:rPr>
              <a:t>我喜欢看电视，不喜欢看电影。</a:t>
            </a:r>
          </a:p>
          <a:p>
            <a:pPr>
              <a:lnSpc>
                <a:spcPts val="3200"/>
              </a:lnSpc>
            </a:pPr>
            <a:r>
              <a:rPr lang="zh-CN" altLang="en-US" sz="2400" dirty="0">
                <a:solidFill>
                  <a:prstClr val="black"/>
                </a:solidFill>
              </a:rPr>
              <a:t>    　　句子</a:t>
            </a:r>
            <a:r>
              <a:rPr lang="en-US" altLang="zh-CN" sz="2400" dirty="0">
                <a:solidFill>
                  <a:prstClr val="black"/>
                </a:solidFill>
              </a:rPr>
              <a:t>B</a:t>
            </a:r>
            <a:r>
              <a:rPr lang="zh-CN" altLang="en-US" sz="2400" dirty="0">
                <a:solidFill>
                  <a:prstClr val="black"/>
                </a:solidFill>
              </a:rPr>
              <a:t>：</a:t>
            </a:r>
            <a:r>
              <a:rPr lang="zh-CN" altLang="en-US" sz="2400" b="1" dirty="0">
                <a:solidFill>
                  <a:srgbClr val="002060"/>
                </a:solidFill>
              </a:rPr>
              <a:t>我不喜欢看电视，也不喜欢看电影。</a:t>
            </a:r>
          </a:p>
          <a:p>
            <a:pPr>
              <a:lnSpc>
                <a:spcPts val="3200"/>
              </a:lnSpc>
            </a:pPr>
            <a:r>
              <a:rPr lang="en-US" altLang="zh-CN" sz="2400" b="1" dirty="0">
                <a:solidFill>
                  <a:srgbClr val="002060"/>
                </a:solidFill>
                <a:latin typeface="黑体" panose="02010609060101010101" pitchFamily="49" charset="-122"/>
                <a:ea typeface="黑体" panose="02010609060101010101" pitchFamily="49" charset="-122"/>
              </a:rPr>
              <a:t>1)</a:t>
            </a:r>
            <a:r>
              <a:rPr lang="zh-CN" altLang="en-US" sz="2400" b="1" dirty="0">
                <a:solidFill>
                  <a:srgbClr val="002060"/>
                </a:solidFill>
                <a:latin typeface="黑体" panose="02010609060101010101" pitchFamily="49" charset="-122"/>
                <a:ea typeface="黑体" panose="02010609060101010101" pitchFamily="49" charset="-122"/>
              </a:rPr>
              <a:t>分词结果：</a:t>
            </a:r>
          </a:p>
          <a:p>
            <a:pPr>
              <a:lnSpc>
                <a:spcPts val="3200"/>
              </a:lnSpc>
            </a:pPr>
            <a:r>
              <a:rPr lang="zh-CN" altLang="en-US" sz="2400" dirty="0">
                <a:solidFill>
                  <a:prstClr val="black"/>
                </a:solidFill>
              </a:rPr>
              <a:t>    　　句子</a:t>
            </a:r>
            <a:r>
              <a:rPr lang="en-US" altLang="zh-CN" sz="2400" dirty="0">
                <a:solidFill>
                  <a:prstClr val="black"/>
                </a:solidFill>
              </a:rPr>
              <a:t>A</a:t>
            </a:r>
            <a:r>
              <a:rPr lang="zh-CN" altLang="en-US" sz="2400" dirty="0">
                <a:solidFill>
                  <a:prstClr val="black"/>
                </a:solidFill>
              </a:rPr>
              <a:t>：</a:t>
            </a:r>
            <a:r>
              <a:rPr lang="zh-CN" altLang="en-US" sz="2400" b="1" dirty="0">
                <a:solidFill>
                  <a:srgbClr val="0070C0"/>
                </a:solidFill>
              </a:rPr>
              <a:t>我</a:t>
            </a:r>
            <a:r>
              <a:rPr lang="en-US" altLang="zh-CN" sz="2400" b="1" dirty="0">
                <a:solidFill>
                  <a:srgbClr val="0070C0"/>
                </a:solidFill>
              </a:rPr>
              <a:t>/</a:t>
            </a:r>
            <a:r>
              <a:rPr lang="zh-CN" altLang="en-US" sz="2400" b="1" dirty="0">
                <a:solidFill>
                  <a:srgbClr val="0070C0"/>
                </a:solidFill>
              </a:rPr>
              <a:t>喜欢</a:t>
            </a:r>
            <a:r>
              <a:rPr lang="en-US" altLang="zh-CN" sz="2400" b="1" dirty="0">
                <a:solidFill>
                  <a:srgbClr val="0070C0"/>
                </a:solidFill>
              </a:rPr>
              <a:t>/</a:t>
            </a:r>
            <a:r>
              <a:rPr lang="zh-CN" altLang="en-US" sz="2400" b="1" dirty="0">
                <a:solidFill>
                  <a:srgbClr val="0070C0"/>
                </a:solidFill>
              </a:rPr>
              <a:t>看</a:t>
            </a:r>
            <a:r>
              <a:rPr lang="en-US" altLang="zh-CN" sz="2400" b="1" dirty="0">
                <a:solidFill>
                  <a:srgbClr val="0070C0"/>
                </a:solidFill>
              </a:rPr>
              <a:t>/</a:t>
            </a:r>
            <a:r>
              <a:rPr lang="zh-CN" altLang="en-US" sz="2400" b="1" dirty="0">
                <a:solidFill>
                  <a:srgbClr val="0070C0"/>
                </a:solidFill>
              </a:rPr>
              <a:t>电视，不</a:t>
            </a:r>
            <a:r>
              <a:rPr lang="en-US" altLang="zh-CN" sz="2400" b="1" dirty="0">
                <a:solidFill>
                  <a:srgbClr val="0070C0"/>
                </a:solidFill>
              </a:rPr>
              <a:t>/</a:t>
            </a:r>
            <a:r>
              <a:rPr lang="zh-CN" altLang="en-US" sz="2400" b="1" dirty="0">
                <a:solidFill>
                  <a:srgbClr val="0070C0"/>
                </a:solidFill>
              </a:rPr>
              <a:t>喜欢</a:t>
            </a:r>
            <a:r>
              <a:rPr lang="en-US" altLang="zh-CN" sz="2400" b="1" dirty="0">
                <a:solidFill>
                  <a:srgbClr val="0070C0"/>
                </a:solidFill>
              </a:rPr>
              <a:t>/</a:t>
            </a:r>
            <a:r>
              <a:rPr lang="zh-CN" altLang="en-US" sz="2400" b="1" dirty="0">
                <a:solidFill>
                  <a:srgbClr val="0070C0"/>
                </a:solidFill>
              </a:rPr>
              <a:t>看</a:t>
            </a:r>
            <a:r>
              <a:rPr lang="en-US" altLang="zh-CN" sz="2400" b="1" dirty="0">
                <a:solidFill>
                  <a:srgbClr val="0070C0"/>
                </a:solidFill>
              </a:rPr>
              <a:t>/</a:t>
            </a:r>
            <a:r>
              <a:rPr lang="zh-CN" altLang="en-US" sz="2400" b="1" dirty="0">
                <a:solidFill>
                  <a:srgbClr val="0070C0"/>
                </a:solidFill>
              </a:rPr>
              <a:t>电影。</a:t>
            </a:r>
          </a:p>
          <a:p>
            <a:pPr>
              <a:lnSpc>
                <a:spcPts val="3200"/>
              </a:lnSpc>
            </a:pPr>
            <a:r>
              <a:rPr lang="zh-CN" altLang="en-US" sz="2400" dirty="0">
                <a:solidFill>
                  <a:prstClr val="black"/>
                </a:solidFill>
              </a:rPr>
              <a:t>    　　句子</a:t>
            </a:r>
            <a:r>
              <a:rPr lang="en-US" altLang="zh-CN" sz="2400" dirty="0">
                <a:solidFill>
                  <a:prstClr val="black"/>
                </a:solidFill>
              </a:rPr>
              <a:t>B</a:t>
            </a:r>
            <a:r>
              <a:rPr lang="zh-CN" altLang="en-US" sz="2400" dirty="0">
                <a:solidFill>
                  <a:prstClr val="black"/>
                </a:solidFill>
              </a:rPr>
              <a:t>：</a:t>
            </a:r>
            <a:r>
              <a:rPr lang="zh-CN" altLang="en-US" sz="2400" b="1" dirty="0">
                <a:solidFill>
                  <a:srgbClr val="0070C0"/>
                </a:solidFill>
              </a:rPr>
              <a:t>我</a:t>
            </a:r>
            <a:r>
              <a:rPr lang="en-US" altLang="zh-CN" sz="2400" b="1" dirty="0">
                <a:solidFill>
                  <a:srgbClr val="0070C0"/>
                </a:solidFill>
              </a:rPr>
              <a:t>/</a:t>
            </a:r>
            <a:r>
              <a:rPr lang="zh-CN" altLang="en-US" sz="2400" b="1" dirty="0">
                <a:solidFill>
                  <a:srgbClr val="0070C0"/>
                </a:solidFill>
              </a:rPr>
              <a:t>不</a:t>
            </a:r>
            <a:r>
              <a:rPr lang="en-US" altLang="zh-CN" sz="2400" b="1" dirty="0">
                <a:solidFill>
                  <a:srgbClr val="0070C0"/>
                </a:solidFill>
              </a:rPr>
              <a:t>/</a:t>
            </a:r>
            <a:r>
              <a:rPr lang="zh-CN" altLang="en-US" sz="2400" b="1" dirty="0">
                <a:solidFill>
                  <a:srgbClr val="0070C0"/>
                </a:solidFill>
              </a:rPr>
              <a:t>喜欢</a:t>
            </a:r>
            <a:r>
              <a:rPr lang="en-US" altLang="zh-CN" sz="2400" b="1" dirty="0">
                <a:solidFill>
                  <a:srgbClr val="0070C0"/>
                </a:solidFill>
              </a:rPr>
              <a:t>/</a:t>
            </a:r>
            <a:r>
              <a:rPr lang="zh-CN" altLang="en-US" sz="2400" b="1" dirty="0">
                <a:solidFill>
                  <a:srgbClr val="0070C0"/>
                </a:solidFill>
              </a:rPr>
              <a:t>看</a:t>
            </a:r>
            <a:r>
              <a:rPr lang="en-US" altLang="zh-CN" sz="2400" b="1" dirty="0">
                <a:solidFill>
                  <a:srgbClr val="0070C0"/>
                </a:solidFill>
              </a:rPr>
              <a:t>/</a:t>
            </a:r>
            <a:r>
              <a:rPr lang="zh-CN" altLang="en-US" sz="2400" b="1" dirty="0">
                <a:solidFill>
                  <a:srgbClr val="0070C0"/>
                </a:solidFill>
              </a:rPr>
              <a:t>电视，也</a:t>
            </a:r>
            <a:r>
              <a:rPr lang="en-US" altLang="zh-CN" sz="2400" b="1" dirty="0">
                <a:solidFill>
                  <a:srgbClr val="0070C0"/>
                </a:solidFill>
              </a:rPr>
              <a:t>/</a:t>
            </a:r>
            <a:r>
              <a:rPr lang="zh-CN" altLang="en-US" sz="2400" b="1" dirty="0">
                <a:solidFill>
                  <a:srgbClr val="0070C0"/>
                </a:solidFill>
              </a:rPr>
              <a:t>不</a:t>
            </a:r>
            <a:r>
              <a:rPr lang="en-US" altLang="zh-CN" sz="2400" b="1" dirty="0">
                <a:solidFill>
                  <a:srgbClr val="0070C0"/>
                </a:solidFill>
              </a:rPr>
              <a:t>/</a:t>
            </a:r>
            <a:r>
              <a:rPr lang="zh-CN" altLang="en-US" sz="2400" b="1" dirty="0">
                <a:solidFill>
                  <a:srgbClr val="0070C0"/>
                </a:solidFill>
              </a:rPr>
              <a:t>喜欢</a:t>
            </a:r>
            <a:r>
              <a:rPr lang="en-US" altLang="zh-CN" sz="2400" b="1" dirty="0">
                <a:solidFill>
                  <a:srgbClr val="0070C0"/>
                </a:solidFill>
              </a:rPr>
              <a:t>/</a:t>
            </a:r>
            <a:r>
              <a:rPr lang="zh-CN" altLang="en-US" sz="2400" b="1" dirty="0">
                <a:solidFill>
                  <a:srgbClr val="0070C0"/>
                </a:solidFill>
              </a:rPr>
              <a:t>看</a:t>
            </a:r>
            <a:r>
              <a:rPr lang="en-US" altLang="zh-CN" sz="2400" b="1" dirty="0">
                <a:solidFill>
                  <a:srgbClr val="0070C0"/>
                </a:solidFill>
              </a:rPr>
              <a:t>/</a:t>
            </a:r>
            <a:r>
              <a:rPr lang="zh-CN" altLang="en-US" sz="2400" b="1" dirty="0">
                <a:solidFill>
                  <a:srgbClr val="0070C0"/>
                </a:solidFill>
              </a:rPr>
              <a:t>电影。</a:t>
            </a:r>
          </a:p>
          <a:p>
            <a:pPr>
              <a:lnSpc>
                <a:spcPts val="3200"/>
              </a:lnSpc>
            </a:pPr>
            <a:r>
              <a:rPr lang="en-US" altLang="zh-CN" sz="2400" b="1" dirty="0">
                <a:solidFill>
                  <a:srgbClr val="002060"/>
                </a:solidFill>
                <a:latin typeface="黑体" panose="02010609060101010101" pitchFamily="49" charset="-122"/>
                <a:ea typeface="黑体" panose="02010609060101010101" pitchFamily="49" charset="-122"/>
              </a:rPr>
              <a:t>2)</a:t>
            </a:r>
            <a:r>
              <a:rPr lang="zh-CN" altLang="en-US" sz="2400" b="1" dirty="0">
                <a:solidFill>
                  <a:srgbClr val="002060"/>
                </a:solidFill>
                <a:latin typeface="黑体" panose="02010609060101010101" pitchFamily="49" charset="-122"/>
                <a:ea typeface="黑体" panose="02010609060101010101" pitchFamily="49" charset="-122"/>
              </a:rPr>
              <a:t>构建词典（列出维度）：</a:t>
            </a: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r>
              <a:rPr lang="en-US" altLang="zh-CN" sz="2400" b="1" dirty="0">
                <a:solidFill>
                  <a:schemeClr val="accent2">
                    <a:lumMod val="75000"/>
                  </a:schemeClr>
                </a:solidFill>
              </a:rPr>
              <a:t>                            {</a:t>
            </a:r>
            <a:r>
              <a:rPr lang="zh-CN" altLang="en-US" sz="2400" b="1" dirty="0">
                <a:solidFill>
                  <a:schemeClr val="accent2">
                    <a:lumMod val="75000"/>
                  </a:schemeClr>
                </a:solidFill>
              </a:rPr>
              <a:t>我，喜欢，看，电视，不，电影，也</a:t>
            </a:r>
            <a:r>
              <a:rPr lang="en-US" altLang="zh-CN" sz="2400" b="1" dirty="0">
                <a:solidFill>
                  <a:schemeClr val="accent2">
                    <a:lumMod val="75000"/>
                  </a:schemeClr>
                </a:solidFill>
              </a:rPr>
              <a:t>}</a:t>
            </a:r>
          </a:p>
          <a:p>
            <a:pPr>
              <a:lnSpc>
                <a:spcPts val="3200"/>
              </a:lnSpc>
            </a:pPr>
            <a:r>
              <a:rPr lang="en-US" altLang="zh-CN" sz="2400" b="1" dirty="0">
                <a:solidFill>
                  <a:srgbClr val="002060"/>
                </a:solidFill>
                <a:latin typeface="黑体" panose="02010609060101010101" pitchFamily="49" charset="-122"/>
                <a:ea typeface="黑体" panose="02010609060101010101" pitchFamily="49" charset="-122"/>
              </a:rPr>
              <a:t>3)</a:t>
            </a:r>
            <a:r>
              <a:rPr lang="zh-CN" altLang="en-US" sz="2400" b="1" dirty="0">
                <a:solidFill>
                  <a:srgbClr val="002060"/>
                </a:solidFill>
                <a:latin typeface="黑体" panose="02010609060101010101" pitchFamily="49" charset="-122"/>
                <a:ea typeface="黑体" panose="02010609060101010101" pitchFamily="49" charset="-122"/>
              </a:rPr>
              <a:t>统计词频：</a:t>
            </a:r>
          </a:p>
          <a:p>
            <a:pPr>
              <a:lnSpc>
                <a:spcPts val="3200"/>
              </a:lnSpc>
            </a:pPr>
            <a:r>
              <a:rPr lang="zh-CN" altLang="en-US" sz="2400" dirty="0">
                <a:solidFill>
                  <a:prstClr val="black"/>
                </a:solidFill>
              </a:rPr>
              <a:t>    　　句子</a:t>
            </a:r>
            <a:r>
              <a:rPr lang="en-US" altLang="zh-CN" sz="2400" dirty="0">
                <a:solidFill>
                  <a:prstClr val="black"/>
                </a:solidFill>
              </a:rPr>
              <a:t>A</a:t>
            </a:r>
            <a:r>
              <a:rPr lang="zh-CN" altLang="en-US" sz="2400" dirty="0">
                <a:solidFill>
                  <a:prstClr val="black"/>
                </a:solidFill>
              </a:rPr>
              <a:t>：</a:t>
            </a:r>
            <a:r>
              <a:rPr lang="zh-CN" altLang="en-US" sz="2400" b="1" dirty="0">
                <a:solidFill>
                  <a:srgbClr val="7030A0"/>
                </a:solidFill>
              </a:rPr>
              <a:t>我 </a:t>
            </a:r>
            <a:r>
              <a:rPr lang="en-US" altLang="zh-CN" sz="2400" b="1" dirty="0">
                <a:solidFill>
                  <a:srgbClr val="0000FF"/>
                </a:solidFill>
              </a:rPr>
              <a:t>1</a:t>
            </a:r>
            <a:r>
              <a:rPr lang="zh-CN" altLang="en-US" sz="2400" b="1" dirty="0">
                <a:solidFill>
                  <a:srgbClr val="7030A0"/>
                </a:solidFill>
              </a:rPr>
              <a:t>、喜欢 </a:t>
            </a:r>
            <a:r>
              <a:rPr lang="en-US" altLang="zh-CN" sz="2400" b="1" dirty="0">
                <a:solidFill>
                  <a:srgbClr val="0000FF"/>
                </a:solidFill>
              </a:rPr>
              <a:t>2</a:t>
            </a:r>
            <a:r>
              <a:rPr lang="zh-CN" altLang="en-US" sz="2400" b="1" dirty="0">
                <a:solidFill>
                  <a:srgbClr val="7030A0"/>
                </a:solidFill>
              </a:rPr>
              <a:t>、看 </a:t>
            </a:r>
            <a:r>
              <a:rPr lang="en-US" altLang="zh-CN" sz="2400" b="1" dirty="0">
                <a:solidFill>
                  <a:srgbClr val="0000FF"/>
                </a:solidFill>
              </a:rPr>
              <a:t>2</a:t>
            </a:r>
            <a:r>
              <a:rPr lang="zh-CN" altLang="en-US" sz="2400" b="1" dirty="0">
                <a:solidFill>
                  <a:srgbClr val="7030A0"/>
                </a:solidFill>
              </a:rPr>
              <a:t>、电视 </a:t>
            </a:r>
            <a:r>
              <a:rPr lang="en-US" altLang="zh-CN" sz="2400" b="1" dirty="0">
                <a:solidFill>
                  <a:srgbClr val="0000FF"/>
                </a:solidFill>
              </a:rPr>
              <a:t>1</a:t>
            </a:r>
            <a:r>
              <a:rPr lang="zh-CN" altLang="en-US" sz="2400" b="1" dirty="0">
                <a:solidFill>
                  <a:srgbClr val="7030A0"/>
                </a:solidFill>
              </a:rPr>
              <a:t>、不 </a:t>
            </a:r>
            <a:r>
              <a:rPr lang="en-US" altLang="zh-CN" sz="2400" b="1" dirty="0">
                <a:solidFill>
                  <a:srgbClr val="0000FF"/>
                </a:solidFill>
              </a:rPr>
              <a:t>1</a:t>
            </a:r>
            <a:r>
              <a:rPr lang="zh-CN" altLang="en-US" sz="2400" b="1" dirty="0">
                <a:solidFill>
                  <a:srgbClr val="7030A0"/>
                </a:solidFill>
              </a:rPr>
              <a:t>、电影 </a:t>
            </a:r>
            <a:r>
              <a:rPr lang="en-US" altLang="zh-CN" sz="2400" b="1" dirty="0">
                <a:solidFill>
                  <a:srgbClr val="0000FF"/>
                </a:solidFill>
              </a:rPr>
              <a:t>1</a:t>
            </a:r>
            <a:r>
              <a:rPr lang="zh-CN" altLang="en-US" sz="2400" b="1" dirty="0">
                <a:solidFill>
                  <a:srgbClr val="7030A0"/>
                </a:solidFill>
              </a:rPr>
              <a:t>、也 </a:t>
            </a:r>
            <a:r>
              <a:rPr lang="en-US" altLang="zh-CN" sz="2400" b="1" dirty="0">
                <a:solidFill>
                  <a:srgbClr val="0000FF"/>
                </a:solidFill>
              </a:rPr>
              <a:t>0</a:t>
            </a:r>
            <a:endParaRPr lang="zh-CN" altLang="en-US" sz="2400" b="1" dirty="0">
              <a:solidFill>
                <a:srgbClr val="0000FF"/>
              </a:solidFill>
            </a:endParaRPr>
          </a:p>
          <a:p>
            <a:pPr>
              <a:lnSpc>
                <a:spcPts val="3200"/>
              </a:lnSpc>
            </a:pPr>
            <a:r>
              <a:rPr lang="zh-CN" altLang="en-US" sz="2400" dirty="0">
                <a:solidFill>
                  <a:prstClr val="black"/>
                </a:solidFill>
              </a:rPr>
              <a:t>    　　句子</a:t>
            </a:r>
            <a:r>
              <a:rPr lang="en-US" altLang="zh-CN" sz="2400" dirty="0">
                <a:solidFill>
                  <a:prstClr val="black"/>
                </a:solidFill>
              </a:rPr>
              <a:t>B</a:t>
            </a:r>
            <a:r>
              <a:rPr lang="zh-CN" altLang="en-US" sz="2400" dirty="0">
                <a:solidFill>
                  <a:prstClr val="black"/>
                </a:solidFill>
              </a:rPr>
              <a:t>：</a:t>
            </a:r>
            <a:r>
              <a:rPr lang="zh-CN" altLang="en-US" sz="2400" b="1" dirty="0">
                <a:solidFill>
                  <a:srgbClr val="7030A0"/>
                </a:solidFill>
              </a:rPr>
              <a:t>我 </a:t>
            </a:r>
            <a:r>
              <a:rPr lang="en-US" altLang="zh-CN" sz="2400" b="1" dirty="0">
                <a:solidFill>
                  <a:srgbClr val="0000FF"/>
                </a:solidFill>
              </a:rPr>
              <a:t>1</a:t>
            </a:r>
            <a:r>
              <a:rPr lang="zh-CN" altLang="en-US" sz="2400" b="1" dirty="0">
                <a:solidFill>
                  <a:srgbClr val="7030A0"/>
                </a:solidFill>
              </a:rPr>
              <a:t>、喜欢 </a:t>
            </a:r>
            <a:r>
              <a:rPr lang="en-US" altLang="zh-CN" sz="2400" b="1" dirty="0">
                <a:solidFill>
                  <a:srgbClr val="0000FF"/>
                </a:solidFill>
              </a:rPr>
              <a:t>2</a:t>
            </a:r>
            <a:r>
              <a:rPr lang="zh-CN" altLang="en-US" sz="2400" b="1" dirty="0">
                <a:solidFill>
                  <a:srgbClr val="7030A0"/>
                </a:solidFill>
              </a:rPr>
              <a:t>、看 </a:t>
            </a:r>
            <a:r>
              <a:rPr lang="en-US" altLang="zh-CN" sz="2400" b="1" dirty="0">
                <a:solidFill>
                  <a:srgbClr val="0000FF"/>
                </a:solidFill>
              </a:rPr>
              <a:t>2</a:t>
            </a:r>
            <a:r>
              <a:rPr lang="zh-CN" altLang="en-US" sz="2400" b="1" dirty="0">
                <a:solidFill>
                  <a:srgbClr val="7030A0"/>
                </a:solidFill>
              </a:rPr>
              <a:t>、电视 </a:t>
            </a:r>
            <a:r>
              <a:rPr lang="en-US" altLang="zh-CN" sz="2400" b="1" dirty="0">
                <a:solidFill>
                  <a:srgbClr val="0000FF"/>
                </a:solidFill>
              </a:rPr>
              <a:t>1</a:t>
            </a:r>
            <a:r>
              <a:rPr lang="zh-CN" altLang="en-US" sz="2400" b="1" dirty="0">
                <a:solidFill>
                  <a:srgbClr val="7030A0"/>
                </a:solidFill>
              </a:rPr>
              <a:t>、不 </a:t>
            </a:r>
            <a:r>
              <a:rPr lang="en-US" altLang="zh-CN" sz="2400" b="1" dirty="0">
                <a:solidFill>
                  <a:srgbClr val="0000FF"/>
                </a:solidFill>
              </a:rPr>
              <a:t>2</a:t>
            </a:r>
            <a:r>
              <a:rPr lang="zh-CN" altLang="en-US" sz="2400" b="1" dirty="0">
                <a:solidFill>
                  <a:srgbClr val="7030A0"/>
                </a:solidFill>
              </a:rPr>
              <a:t>、电影 </a:t>
            </a:r>
            <a:r>
              <a:rPr lang="en-US" altLang="zh-CN" sz="2400" b="1" dirty="0">
                <a:solidFill>
                  <a:srgbClr val="0000FF"/>
                </a:solidFill>
              </a:rPr>
              <a:t>1</a:t>
            </a:r>
            <a:r>
              <a:rPr lang="zh-CN" altLang="en-US" sz="2400" b="1" dirty="0">
                <a:solidFill>
                  <a:srgbClr val="7030A0"/>
                </a:solidFill>
              </a:rPr>
              <a:t>、也 </a:t>
            </a:r>
            <a:r>
              <a:rPr lang="en-US" altLang="zh-CN" sz="2400" b="1" dirty="0">
                <a:solidFill>
                  <a:srgbClr val="0000FF"/>
                </a:solidFill>
              </a:rPr>
              <a:t>1</a:t>
            </a:r>
            <a:endParaRPr lang="zh-CN" altLang="en-US" sz="2400" b="1" dirty="0">
              <a:solidFill>
                <a:srgbClr val="0000FF"/>
              </a:solidFill>
            </a:endParaRPr>
          </a:p>
          <a:p>
            <a:pPr>
              <a:lnSpc>
                <a:spcPts val="3200"/>
              </a:lnSpc>
            </a:pPr>
            <a:r>
              <a:rPr lang="en-US" altLang="zh-CN" sz="2400" b="1" dirty="0">
                <a:solidFill>
                  <a:srgbClr val="002060"/>
                </a:solidFill>
                <a:latin typeface="黑体" panose="02010609060101010101" pitchFamily="49" charset="-122"/>
                <a:ea typeface="黑体" panose="02010609060101010101" pitchFamily="49" charset="-122"/>
              </a:rPr>
              <a:t>4)</a:t>
            </a:r>
            <a:r>
              <a:rPr lang="zh-CN" altLang="en-US" sz="2400" b="1" dirty="0">
                <a:solidFill>
                  <a:srgbClr val="C00000"/>
                </a:solidFill>
                <a:latin typeface="黑体" panose="02010609060101010101" pitchFamily="49" charset="-122"/>
                <a:ea typeface="黑体" panose="02010609060101010101" pitchFamily="49" charset="-122"/>
              </a:rPr>
              <a:t>句子</a:t>
            </a:r>
            <a:r>
              <a:rPr lang="zh-CN" altLang="en-US" sz="2400" b="1" dirty="0">
                <a:solidFill>
                  <a:srgbClr val="002060"/>
                </a:solidFill>
                <a:latin typeface="黑体" panose="02010609060101010101" pitchFamily="49" charset="-122"/>
                <a:ea typeface="黑体" panose="02010609060101010101" pitchFamily="49" charset="-122"/>
              </a:rPr>
              <a:t>转换为</a:t>
            </a:r>
            <a:r>
              <a:rPr lang="zh-CN" altLang="en-US" sz="2400" b="1" dirty="0">
                <a:solidFill>
                  <a:srgbClr val="C00000"/>
                </a:solidFill>
                <a:latin typeface="黑体" panose="02010609060101010101" pitchFamily="49" charset="-122"/>
                <a:ea typeface="黑体" panose="02010609060101010101" pitchFamily="49" charset="-122"/>
              </a:rPr>
              <a:t>向量（特征向量）</a:t>
            </a:r>
            <a:r>
              <a:rPr lang="zh-CN" altLang="en-US" sz="2400" b="1" dirty="0">
                <a:solidFill>
                  <a:srgbClr val="002060"/>
                </a:solidFill>
                <a:latin typeface="黑体" panose="02010609060101010101" pitchFamily="49" charset="-122"/>
                <a:ea typeface="黑体" panose="02010609060101010101" pitchFamily="49" charset="-122"/>
              </a:rPr>
              <a:t>：</a:t>
            </a:r>
          </a:p>
          <a:p>
            <a:pPr>
              <a:lnSpc>
                <a:spcPts val="3200"/>
              </a:lnSpc>
            </a:pPr>
            <a:r>
              <a:rPr lang="zh-CN" altLang="en-US" sz="2400" dirty="0">
                <a:solidFill>
                  <a:prstClr val="black"/>
                </a:solidFill>
              </a:rPr>
              <a:t>    　　句子</a:t>
            </a:r>
            <a:r>
              <a:rPr lang="en-US" altLang="zh-CN" sz="2400" dirty="0">
                <a:solidFill>
                  <a:prstClr val="black"/>
                </a:solidFill>
              </a:rPr>
              <a:t>A</a:t>
            </a:r>
            <a:r>
              <a:rPr lang="zh-CN" altLang="en-US" sz="2400" dirty="0">
                <a:solidFill>
                  <a:prstClr val="black"/>
                </a:solidFill>
              </a:rPr>
              <a:t>：</a:t>
            </a:r>
            <a:r>
              <a:rPr lang="en-US" altLang="zh-CN" sz="2400" b="1" dirty="0">
                <a:solidFill>
                  <a:schemeClr val="accent2">
                    <a:lumMod val="75000"/>
                  </a:schemeClr>
                </a:solidFill>
              </a:rPr>
              <a:t>[1, 2, 2, 1,  1, 1, 0]</a:t>
            </a:r>
          </a:p>
          <a:p>
            <a:pPr>
              <a:lnSpc>
                <a:spcPts val="3200"/>
              </a:lnSpc>
            </a:pPr>
            <a:r>
              <a:rPr lang="en-US" altLang="zh-CN" sz="2400" dirty="0">
                <a:solidFill>
                  <a:prstClr val="black"/>
                </a:solidFill>
              </a:rPr>
              <a:t>    </a:t>
            </a:r>
            <a:r>
              <a:rPr lang="zh-CN" altLang="en-US" sz="2400" dirty="0">
                <a:solidFill>
                  <a:prstClr val="black"/>
                </a:solidFill>
              </a:rPr>
              <a:t>　　句子</a:t>
            </a:r>
            <a:r>
              <a:rPr lang="en-US" altLang="zh-CN" sz="2400" dirty="0">
                <a:solidFill>
                  <a:prstClr val="black"/>
                </a:solidFill>
              </a:rPr>
              <a:t>B</a:t>
            </a:r>
            <a:r>
              <a:rPr lang="zh-CN" altLang="en-US" sz="2400" dirty="0">
                <a:solidFill>
                  <a:prstClr val="black"/>
                </a:solidFill>
              </a:rPr>
              <a:t>：</a:t>
            </a:r>
            <a:r>
              <a:rPr lang="en-US" altLang="zh-CN" sz="2400" b="1" dirty="0">
                <a:solidFill>
                  <a:schemeClr val="accent2">
                    <a:lumMod val="75000"/>
                  </a:schemeClr>
                </a:solidFill>
              </a:rPr>
              <a:t>[1, 2, 2, 1,  2, 1, 1]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4">
                                            <p:txEl>
                                              <p:pRg st="8" end="8"/>
                                            </p:txEl>
                                          </p:spTgt>
                                        </p:tgtEl>
                                        <p:attrNameLst>
                                          <p:attrName>style.visibility</p:attrName>
                                        </p:attrNameLst>
                                      </p:cBhvr>
                                      <p:to>
                                        <p:strVal val="visible"/>
                                      </p:to>
                                    </p:set>
                                    <p:anim calcmode="lin" valueType="num">
                                      <p:cBhvr additive="base">
                                        <p:cTn id="21" dur="500" fill="hold"/>
                                        <p:tgtEl>
                                          <p:spTgt spid="4">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anim calcmode="lin" valueType="num">
                                      <p:cBhvr additive="base">
                                        <p:cTn id="25" dur="500" fill="hold"/>
                                        <p:tgtEl>
                                          <p:spTgt spid="4">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
                                            <p:txEl>
                                              <p:pRg st="9" end="9"/>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anim calcmode="lin" valueType="num">
                                      <p:cBhvr additive="base">
                                        <p:cTn id="29" dur="500" fill="hold"/>
                                        <p:tgtEl>
                                          <p:spTgt spid="4">
                                            <p:txEl>
                                              <p:pRg st="10" end="1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12" end="12"/>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t>考试题型</a:t>
            </a:r>
          </a:p>
        </p:txBody>
      </p:sp>
      <p:sp>
        <p:nvSpPr>
          <p:cNvPr id="5" name="文本占位符 92162"/>
          <p:cNvSpPr txBox="1">
            <a:spLocks noChangeArrowheads="1"/>
          </p:cNvSpPr>
          <p:nvPr/>
        </p:nvSpPr>
        <p:spPr bwMode="auto">
          <a:xfrm>
            <a:off x="535095" y="1058943"/>
            <a:ext cx="799306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114935" indent="-114935" algn="l" rtl="0" eaLnBrk="1" fontAlgn="base" hangingPunct="1">
              <a:spcBef>
                <a:spcPts val="255"/>
              </a:spcBef>
              <a:spcAft>
                <a:spcPct val="0"/>
              </a:spcAft>
              <a:buClr>
                <a:srgbClr val="000000"/>
              </a:buClr>
              <a:buSzPct val="76000"/>
              <a:buFont typeface="Wingdings 3" panose="05040102010807070707" pitchFamily="18" charset="2"/>
              <a:buChar char=""/>
              <a:defRPr lang="en-US" altLang="zh-CN" sz="2400" kern="1200" baseline="0">
                <a:solidFill>
                  <a:srgbClr val="C00000"/>
                </a:solidFill>
                <a:latin typeface="+mn-lt"/>
                <a:ea typeface="+mn-ea"/>
                <a:cs typeface="Arial" panose="020B0604020202020204" pitchFamily="34" charset="0"/>
              </a:defRPr>
            </a:lvl1pPr>
            <a:lvl2pPr marL="231140" indent="-114935" algn="l" rtl="0" eaLnBrk="1" fontAlgn="base" hangingPunct="1">
              <a:spcBef>
                <a:spcPts val="210"/>
              </a:spcBef>
              <a:spcAft>
                <a:spcPct val="0"/>
              </a:spcAft>
              <a:buClr>
                <a:srgbClr val="000000"/>
              </a:buClr>
              <a:buSzPct val="76000"/>
              <a:buFont typeface="Wingdings 3" panose="05040102010807070707" pitchFamily="18" charset="2"/>
              <a:buChar char=""/>
              <a:defRPr sz="2100" kern="1200" baseline="0">
                <a:solidFill>
                  <a:srgbClr val="000000"/>
                </a:solidFill>
                <a:latin typeface="+mn-lt"/>
                <a:ea typeface="+mn-ea"/>
                <a:cs typeface="+mn-cs"/>
              </a:defRPr>
            </a:lvl2pPr>
            <a:lvl3pPr marL="346710" indent="-96520" algn="l" rtl="0" eaLnBrk="1" fontAlgn="base" hangingPunct="1">
              <a:spcBef>
                <a:spcPts val="210"/>
              </a:spcBef>
              <a:spcAft>
                <a:spcPct val="0"/>
              </a:spcAft>
              <a:buClr>
                <a:srgbClr val="000000"/>
              </a:buClr>
              <a:buSzPct val="76000"/>
              <a:buFont typeface="Wingdings 3" panose="05040102010807070707" pitchFamily="18" charset="2"/>
              <a:buChar char=""/>
              <a:defRPr sz="1800" kern="1200" baseline="0">
                <a:solidFill>
                  <a:schemeClr val="accent1"/>
                </a:solidFill>
                <a:latin typeface="+mn-lt"/>
                <a:ea typeface="+mn-ea"/>
                <a:cs typeface="+mn-cs"/>
              </a:defRPr>
            </a:lvl3pPr>
            <a:lvl4pPr marL="462915" indent="-96520" algn="l" rtl="0" eaLnBrk="1" fontAlgn="base" hangingPunct="1">
              <a:spcBef>
                <a:spcPts val="170"/>
              </a:spcBef>
              <a:spcAft>
                <a:spcPct val="0"/>
              </a:spcAft>
              <a:buClr>
                <a:srgbClr val="CF5716"/>
              </a:buClr>
              <a:buSzPct val="70000"/>
              <a:buFont typeface="Wingdings" panose="05000000000000000000" pitchFamily="2" charset="2"/>
              <a:buChar char=""/>
              <a:defRPr sz="1500" kern="1200" baseline="0">
                <a:solidFill>
                  <a:schemeClr val="tx1"/>
                </a:solidFill>
                <a:latin typeface="+mn-lt"/>
                <a:ea typeface="+mn-ea"/>
                <a:cs typeface="+mn-cs"/>
              </a:defRPr>
            </a:lvl4pPr>
            <a:lvl5pPr marL="578485" indent="-96520" algn="l" rtl="0" eaLnBrk="1" fontAlgn="base" hangingPunct="1">
              <a:spcBef>
                <a:spcPts val="125"/>
              </a:spcBef>
              <a:spcAft>
                <a:spcPct val="0"/>
              </a:spcAft>
              <a:buClr>
                <a:schemeClr val="accent2"/>
              </a:buClr>
              <a:buSzPct val="70000"/>
              <a:buFont typeface="Wingdings" panose="05000000000000000000" pitchFamily="2" charset="2"/>
              <a:buChar char=""/>
              <a:defRPr sz="1015" kern="1200" baseline="0">
                <a:solidFill>
                  <a:schemeClr val="tx1"/>
                </a:solidFill>
                <a:latin typeface="+mn-lt"/>
                <a:ea typeface="+mn-ea"/>
                <a:cs typeface="+mn-cs"/>
              </a:defRPr>
            </a:lvl5pPr>
            <a:lvl6pPr marL="694055" indent="-76835" algn="l" rtl="0" eaLnBrk="1" latinLnBrk="0" hangingPunct="1">
              <a:spcBef>
                <a:spcPts val="125"/>
              </a:spcBef>
              <a:buClr>
                <a:srgbClr val="9FB8CD">
                  <a:shade val="75000"/>
                </a:srgbClr>
              </a:buClr>
              <a:buSzPct val="75000"/>
              <a:buFont typeface="Wingdings 3" panose="05040102010807070707"/>
              <a:buChar char=""/>
              <a:defRPr kumimoji="0" lang="en-US" sz="675" kern="1200" smtClean="0">
                <a:solidFill>
                  <a:schemeClr val="tx1"/>
                </a:solidFill>
                <a:latin typeface="+mn-lt"/>
                <a:ea typeface="+mn-ea"/>
                <a:cs typeface="+mn-cs"/>
              </a:defRPr>
            </a:lvl6pPr>
            <a:lvl7pPr marL="771525" indent="-76835" algn="l" rtl="0" eaLnBrk="1" latinLnBrk="0" hangingPunct="1">
              <a:spcBef>
                <a:spcPts val="125"/>
              </a:spcBef>
              <a:buClr>
                <a:srgbClr val="727CA3">
                  <a:shade val="75000"/>
                </a:srgbClr>
              </a:buClr>
              <a:buSzPct val="75000"/>
              <a:buFont typeface="Wingdings 3" panose="05040102010807070707"/>
              <a:buChar char=""/>
              <a:defRPr kumimoji="0" lang="en-US" sz="590" kern="1200" smtClean="0">
                <a:solidFill>
                  <a:schemeClr val="tx1"/>
                </a:solidFill>
                <a:latin typeface="+mn-lt"/>
                <a:ea typeface="+mn-ea"/>
                <a:cs typeface="+mn-cs"/>
              </a:defRPr>
            </a:lvl7pPr>
            <a:lvl8pPr marL="848360" indent="-76835" algn="l" rtl="0" eaLnBrk="1" latinLnBrk="0" hangingPunct="1">
              <a:spcBef>
                <a:spcPts val="125"/>
              </a:spcBef>
              <a:buClr>
                <a:prstClr val="white">
                  <a:shade val="50000"/>
                </a:prstClr>
              </a:buClr>
              <a:buSzPct val="75000"/>
              <a:buFont typeface="Wingdings 3" panose="05040102010807070707"/>
              <a:buChar char=""/>
              <a:defRPr kumimoji="0" lang="en-US" sz="590" kern="1200" smtClean="0">
                <a:solidFill>
                  <a:schemeClr val="tx1"/>
                </a:solidFill>
                <a:latin typeface="+mn-lt"/>
                <a:ea typeface="+mn-ea"/>
                <a:cs typeface="+mn-cs"/>
              </a:defRPr>
            </a:lvl8pPr>
            <a:lvl9pPr marL="925830" indent="-76835" algn="l" rtl="0" eaLnBrk="1" latinLnBrk="0" hangingPunct="1">
              <a:spcBef>
                <a:spcPts val="125"/>
              </a:spcBef>
              <a:buClr>
                <a:srgbClr val="9FB8CD"/>
              </a:buClr>
              <a:buSzPct val="75000"/>
              <a:buFont typeface="Wingdings 3" panose="05040102010807070707"/>
              <a:buChar char=""/>
              <a:defRPr kumimoji="0" lang="en-US" sz="505" kern="1200" smtClean="0">
                <a:solidFill>
                  <a:schemeClr val="tx1"/>
                </a:solidFill>
                <a:latin typeface="+mn-lt"/>
                <a:ea typeface="+mn-ea"/>
                <a:cs typeface="+mn-cs"/>
              </a:defRPr>
            </a:lvl9pPr>
          </a:lstStyle>
          <a:p>
            <a:pPr marL="365125" indent="-365125">
              <a:buClr>
                <a:srgbClr val="FF8119"/>
              </a:buClr>
            </a:pPr>
            <a:r>
              <a:rPr lang="zh-CN" altLang="en-US" sz="2800" dirty="0">
                <a:solidFill>
                  <a:srgbClr val="000066"/>
                </a:solidFill>
                <a:latin typeface="黑体" panose="02010609060101010101" pitchFamily="49" charset="-122"/>
                <a:ea typeface="黑体" panose="02010609060101010101" pitchFamily="49" charset="-122"/>
              </a:rPr>
              <a:t>考试时间：</a:t>
            </a:r>
            <a:r>
              <a:rPr sz="2800" dirty="0">
                <a:solidFill>
                  <a:srgbClr val="000066"/>
                </a:solidFill>
                <a:latin typeface="黑体" panose="02010609060101010101" pitchFamily="49" charset="-122"/>
                <a:ea typeface="黑体" panose="02010609060101010101" pitchFamily="49" charset="-122"/>
              </a:rPr>
              <a:t>90</a:t>
            </a:r>
            <a:r>
              <a:rPr lang="zh-CN" altLang="en-US" sz="2800" dirty="0">
                <a:solidFill>
                  <a:srgbClr val="000066"/>
                </a:solidFill>
                <a:latin typeface="黑体" panose="02010609060101010101" pitchFamily="49" charset="-122"/>
                <a:ea typeface="黑体" panose="02010609060101010101" pitchFamily="49" charset="-122"/>
              </a:rPr>
              <a:t>分钟   闭卷</a:t>
            </a:r>
          </a:p>
        </p:txBody>
      </p:sp>
      <p:sp>
        <p:nvSpPr>
          <p:cNvPr id="6" name="矩形 5"/>
          <p:cNvSpPr>
            <a:spLocks noChangeArrowheads="1"/>
          </p:cNvSpPr>
          <p:nvPr/>
        </p:nvSpPr>
        <p:spPr bwMode="auto">
          <a:xfrm>
            <a:off x="535096" y="2133878"/>
            <a:ext cx="7993063"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365125">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0" fontAlgn="base" hangingPunct="0">
              <a:lnSpc>
                <a:spcPct val="150000"/>
              </a:lnSpc>
              <a:spcBef>
                <a:spcPts val="1000"/>
              </a:spcBef>
              <a:spcAft>
                <a:spcPct val="0"/>
              </a:spcAft>
              <a:buClr>
                <a:srgbClr val="FF8119"/>
              </a:buClr>
              <a:buFont typeface="Wingdings" panose="05000000000000000000" pitchFamily="2" charset="2"/>
              <a:buChar char="p"/>
            </a:pPr>
            <a:endParaRPr lang="en-US" altLang="zh-CN" sz="3600" dirty="0">
              <a:solidFill>
                <a:srgbClr val="000066"/>
              </a:solidFill>
              <a:latin typeface="黑体" panose="02010609060101010101" pitchFamily="49" charset="-122"/>
              <a:ea typeface="黑体" panose="02010609060101010101" pitchFamily="49" charset="-122"/>
              <a:cs typeface="Arial" panose="020B0604020202020204" pitchFamily="34" charset="0"/>
            </a:endParaRPr>
          </a:p>
        </p:txBody>
      </p:sp>
      <p:sp>
        <p:nvSpPr>
          <p:cNvPr id="7" name="文本框 209938"/>
          <p:cNvSpPr txBox="1">
            <a:spLocks noChangeArrowheads="1"/>
          </p:cNvSpPr>
          <p:nvPr/>
        </p:nvSpPr>
        <p:spPr bwMode="auto">
          <a:xfrm>
            <a:off x="381000" y="2369910"/>
            <a:ext cx="8534400" cy="3969385"/>
          </a:xfrm>
          <a:prstGeom prst="rect">
            <a:avLst/>
          </a:prstGeom>
          <a:noFill/>
          <a:ln w="57150" cmpd="thickThin">
            <a:solidFill>
              <a:srgbClr val="565866"/>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0" fontAlgn="base" hangingPunct="0">
              <a:lnSpc>
                <a:spcPct val="150000"/>
              </a:lnSpc>
              <a:spcBef>
                <a:spcPct val="0"/>
              </a:spcBef>
              <a:spcAft>
                <a:spcPct val="0"/>
              </a:spcAft>
              <a:buClrTx/>
              <a:buFont typeface="Arial" panose="020B0604020202020204" pitchFamily="34" charset="0"/>
              <a:buChar char="•"/>
            </a:pPr>
            <a:r>
              <a:rPr lang="zh-CN" altLang="en-US" dirty="0">
                <a:solidFill>
                  <a:srgbClr val="000066"/>
                </a:solidFill>
                <a:cs typeface="Arial" panose="020B0604020202020204" pitchFamily="34" charset="0"/>
              </a:rPr>
              <a:t>一、单项选择题</a:t>
            </a:r>
            <a:r>
              <a:rPr lang="en-US" altLang="zh-CN" dirty="0">
                <a:solidFill>
                  <a:srgbClr val="000066"/>
                </a:solidFill>
                <a:cs typeface="Arial" panose="020B0604020202020204" pitchFamily="34" charset="0"/>
              </a:rPr>
              <a:t>(</a:t>
            </a:r>
            <a:r>
              <a:rPr lang="zh-CN" altLang="en-US" dirty="0">
                <a:solidFill>
                  <a:srgbClr val="000066"/>
                </a:solidFill>
                <a:cs typeface="Arial" panose="020B0604020202020204" pitchFamily="34" charset="0"/>
              </a:rPr>
              <a:t>每小题</a:t>
            </a:r>
            <a:r>
              <a:rPr lang="en-US" altLang="zh-CN" dirty="0">
                <a:solidFill>
                  <a:srgbClr val="000066"/>
                </a:solidFill>
                <a:cs typeface="Arial" panose="020B0604020202020204" pitchFamily="34" charset="0"/>
              </a:rPr>
              <a:t>2</a:t>
            </a:r>
            <a:r>
              <a:rPr lang="zh-CN" altLang="en-US" dirty="0">
                <a:solidFill>
                  <a:srgbClr val="000066"/>
                </a:solidFill>
                <a:cs typeface="Arial" panose="020B0604020202020204" pitchFamily="34" charset="0"/>
              </a:rPr>
              <a:t>分，共</a:t>
            </a:r>
            <a:r>
              <a:rPr lang="en-US" altLang="zh-CN" dirty="0">
                <a:solidFill>
                  <a:srgbClr val="000066"/>
                </a:solidFill>
                <a:cs typeface="Arial" panose="020B0604020202020204" pitchFamily="34" charset="0"/>
              </a:rPr>
              <a:t>13</a:t>
            </a:r>
            <a:r>
              <a:rPr lang="zh-CN" altLang="en-US" dirty="0">
                <a:solidFill>
                  <a:srgbClr val="000066"/>
                </a:solidFill>
                <a:cs typeface="Arial" panose="020B0604020202020204" pitchFamily="34" charset="0"/>
              </a:rPr>
              <a:t>小题，共</a:t>
            </a:r>
            <a:r>
              <a:rPr lang="en-US" altLang="zh-CN" dirty="0">
                <a:solidFill>
                  <a:srgbClr val="000066"/>
                </a:solidFill>
                <a:cs typeface="Arial" panose="020B0604020202020204" pitchFamily="34" charset="0"/>
              </a:rPr>
              <a:t>26</a:t>
            </a:r>
            <a:r>
              <a:rPr lang="zh-CN" altLang="en-US" dirty="0">
                <a:solidFill>
                  <a:srgbClr val="000066"/>
                </a:solidFill>
                <a:cs typeface="Arial" panose="020B0604020202020204" pitchFamily="34" charset="0"/>
              </a:rPr>
              <a:t>分</a:t>
            </a:r>
            <a:r>
              <a:rPr lang="en-US" altLang="zh-CN" dirty="0">
                <a:solidFill>
                  <a:srgbClr val="000066"/>
                </a:solidFill>
                <a:cs typeface="Arial" panose="020B0604020202020204" pitchFamily="34" charset="0"/>
              </a:rPr>
              <a:t>)</a:t>
            </a:r>
          </a:p>
          <a:p>
            <a:pPr eaLnBrk="0" fontAlgn="base" hangingPunct="0">
              <a:lnSpc>
                <a:spcPct val="150000"/>
              </a:lnSpc>
              <a:spcBef>
                <a:spcPct val="0"/>
              </a:spcBef>
              <a:spcAft>
                <a:spcPct val="0"/>
              </a:spcAft>
              <a:buClrTx/>
              <a:buFont typeface="Arial" panose="020B0604020202020204" pitchFamily="34" charset="0"/>
              <a:buChar char="•"/>
            </a:pPr>
            <a:r>
              <a:rPr lang="zh-CN" altLang="en-US" dirty="0">
                <a:solidFill>
                  <a:srgbClr val="000066"/>
                </a:solidFill>
                <a:cs typeface="Arial" panose="020B0604020202020204" pitchFamily="34" charset="0"/>
              </a:rPr>
              <a:t>二、填空题 </a:t>
            </a:r>
            <a:r>
              <a:rPr lang="en-US" altLang="zh-CN" dirty="0">
                <a:solidFill>
                  <a:srgbClr val="000066"/>
                </a:solidFill>
                <a:cs typeface="Arial" panose="020B0604020202020204" pitchFamily="34" charset="0"/>
              </a:rPr>
              <a:t>(</a:t>
            </a:r>
            <a:r>
              <a:rPr lang="zh-CN" altLang="en-US" dirty="0">
                <a:solidFill>
                  <a:srgbClr val="000066"/>
                </a:solidFill>
                <a:cs typeface="Arial" panose="020B0604020202020204" pitchFamily="34" charset="0"/>
              </a:rPr>
              <a:t>每空</a:t>
            </a:r>
            <a:r>
              <a:rPr lang="en-US" altLang="zh-CN" dirty="0">
                <a:solidFill>
                  <a:srgbClr val="000066"/>
                </a:solidFill>
                <a:cs typeface="Arial" panose="020B0604020202020204" pitchFamily="34" charset="0"/>
              </a:rPr>
              <a:t>1</a:t>
            </a:r>
            <a:r>
              <a:rPr lang="zh-CN" altLang="en-US" dirty="0">
                <a:solidFill>
                  <a:srgbClr val="000066"/>
                </a:solidFill>
                <a:cs typeface="Arial" panose="020B0604020202020204" pitchFamily="34" charset="0"/>
              </a:rPr>
              <a:t>分，共</a:t>
            </a:r>
            <a:r>
              <a:rPr lang="en-US" altLang="zh-CN" dirty="0">
                <a:solidFill>
                  <a:srgbClr val="000066"/>
                </a:solidFill>
                <a:cs typeface="Arial" panose="020B0604020202020204" pitchFamily="34" charset="0"/>
              </a:rPr>
              <a:t>10</a:t>
            </a:r>
            <a:r>
              <a:rPr lang="zh-CN" altLang="en-US" dirty="0">
                <a:solidFill>
                  <a:srgbClr val="000066"/>
                </a:solidFill>
                <a:cs typeface="Arial" panose="020B0604020202020204" pitchFamily="34" charset="0"/>
              </a:rPr>
              <a:t>空，共</a:t>
            </a:r>
            <a:r>
              <a:rPr lang="en-US" altLang="zh-CN" dirty="0">
                <a:solidFill>
                  <a:srgbClr val="000066"/>
                </a:solidFill>
                <a:cs typeface="Arial" panose="020B0604020202020204" pitchFamily="34" charset="0"/>
              </a:rPr>
              <a:t>10</a:t>
            </a:r>
            <a:r>
              <a:rPr lang="zh-CN" altLang="en-US" dirty="0">
                <a:solidFill>
                  <a:srgbClr val="000066"/>
                </a:solidFill>
                <a:cs typeface="Arial" panose="020B0604020202020204" pitchFamily="34" charset="0"/>
              </a:rPr>
              <a:t>分</a:t>
            </a:r>
            <a:r>
              <a:rPr lang="en-US" altLang="zh-CN" dirty="0">
                <a:solidFill>
                  <a:srgbClr val="000066"/>
                </a:solidFill>
                <a:cs typeface="Arial" panose="020B0604020202020204" pitchFamily="34" charset="0"/>
              </a:rPr>
              <a:t>)</a:t>
            </a:r>
          </a:p>
          <a:p>
            <a:pPr eaLnBrk="0" fontAlgn="base" hangingPunct="0">
              <a:lnSpc>
                <a:spcPct val="150000"/>
              </a:lnSpc>
              <a:spcBef>
                <a:spcPct val="0"/>
              </a:spcBef>
              <a:spcAft>
                <a:spcPct val="0"/>
              </a:spcAft>
              <a:buClrTx/>
              <a:buFont typeface="Arial" panose="020B0604020202020204" pitchFamily="34" charset="0"/>
              <a:buChar char="•"/>
            </a:pPr>
            <a:r>
              <a:rPr lang="zh-CN" altLang="en-US" dirty="0">
                <a:solidFill>
                  <a:srgbClr val="000066"/>
                </a:solidFill>
                <a:cs typeface="Arial" panose="020B0604020202020204" pitchFamily="34" charset="0"/>
              </a:rPr>
              <a:t>三、判断题 </a:t>
            </a:r>
            <a:r>
              <a:rPr lang="en-US" altLang="zh-CN" dirty="0">
                <a:solidFill>
                  <a:srgbClr val="000066"/>
                </a:solidFill>
                <a:cs typeface="Arial" panose="020B0604020202020204" pitchFamily="34" charset="0"/>
              </a:rPr>
              <a:t>(</a:t>
            </a:r>
            <a:r>
              <a:rPr lang="zh-CN" altLang="en-US" dirty="0">
                <a:solidFill>
                  <a:srgbClr val="000066"/>
                </a:solidFill>
                <a:cs typeface="Arial" panose="020B0604020202020204" pitchFamily="34" charset="0"/>
              </a:rPr>
              <a:t>每小题</a:t>
            </a:r>
            <a:r>
              <a:rPr lang="en-US" altLang="zh-CN" dirty="0">
                <a:solidFill>
                  <a:srgbClr val="000066"/>
                </a:solidFill>
                <a:cs typeface="Arial" panose="020B0604020202020204" pitchFamily="34" charset="0"/>
              </a:rPr>
              <a:t>1</a:t>
            </a:r>
            <a:r>
              <a:rPr lang="zh-CN" altLang="en-US" dirty="0">
                <a:solidFill>
                  <a:srgbClr val="000066"/>
                </a:solidFill>
                <a:cs typeface="Arial" panose="020B0604020202020204" pitchFamily="34" charset="0"/>
              </a:rPr>
              <a:t>分，共</a:t>
            </a:r>
            <a:r>
              <a:rPr lang="en-US" altLang="zh-CN" dirty="0">
                <a:solidFill>
                  <a:srgbClr val="000066"/>
                </a:solidFill>
                <a:cs typeface="Arial" panose="020B0604020202020204" pitchFamily="34" charset="0"/>
              </a:rPr>
              <a:t>10</a:t>
            </a:r>
            <a:r>
              <a:rPr lang="zh-CN" altLang="en-US" dirty="0">
                <a:solidFill>
                  <a:srgbClr val="000066"/>
                </a:solidFill>
                <a:cs typeface="Arial" panose="020B0604020202020204" pitchFamily="34" charset="0"/>
              </a:rPr>
              <a:t>小题，共</a:t>
            </a:r>
            <a:r>
              <a:rPr lang="en-US" altLang="zh-CN" dirty="0">
                <a:solidFill>
                  <a:srgbClr val="000066"/>
                </a:solidFill>
                <a:cs typeface="Arial" panose="020B0604020202020204" pitchFamily="34" charset="0"/>
              </a:rPr>
              <a:t>10</a:t>
            </a:r>
            <a:r>
              <a:rPr lang="zh-CN" altLang="en-US" dirty="0">
                <a:solidFill>
                  <a:srgbClr val="000066"/>
                </a:solidFill>
                <a:cs typeface="Arial" panose="020B0604020202020204" pitchFamily="34" charset="0"/>
              </a:rPr>
              <a:t>分</a:t>
            </a:r>
            <a:r>
              <a:rPr lang="en-US" altLang="zh-CN" dirty="0">
                <a:solidFill>
                  <a:srgbClr val="000066"/>
                </a:solidFill>
                <a:cs typeface="Arial" panose="020B0604020202020204" pitchFamily="34" charset="0"/>
              </a:rPr>
              <a:t>)</a:t>
            </a:r>
          </a:p>
          <a:p>
            <a:pPr eaLnBrk="0" fontAlgn="base" hangingPunct="0">
              <a:lnSpc>
                <a:spcPct val="150000"/>
              </a:lnSpc>
              <a:spcBef>
                <a:spcPct val="0"/>
              </a:spcBef>
              <a:spcAft>
                <a:spcPct val="0"/>
              </a:spcAft>
              <a:buClrTx/>
              <a:buFont typeface="Arial" panose="020B0604020202020204" pitchFamily="34" charset="0"/>
              <a:buChar char="•"/>
            </a:pPr>
            <a:r>
              <a:rPr lang="zh-CN" altLang="en-US" dirty="0">
                <a:solidFill>
                  <a:srgbClr val="000066"/>
                </a:solidFill>
                <a:cs typeface="Arial" panose="020B0604020202020204" pitchFamily="34" charset="0"/>
              </a:rPr>
              <a:t>四、简答题 </a:t>
            </a:r>
            <a:r>
              <a:rPr lang="en-US" altLang="zh-CN" dirty="0">
                <a:solidFill>
                  <a:srgbClr val="000066"/>
                </a:solidFill>
                <a:cs typeface="Arial" panose="020B0604020202020204" pitchFamily="34" charset="0"/>
              </a:rPr>
              <a:t>(</a:t>
            </a:r>
            <a:r>
              <a:rPr lang="zh-CN" altLang="en-US" dirty="0">
                <a:solidFill>
                  <a:srgbClr val="000066"/>
                </a:solidFill>
                <a:cs typeface="Arial" panose="020B0604020202020204" pitchFamily="34" charset="0"/>
              </a:rPr>
              <a:t>每小题</a:t>
            </a:r>
            <a:r>
              <a:rPr lang="en-US" altLang="zh-CN" dirty="0">
                <a:solidFill>
                  <a:srgbClr val="FF0000"/>
                </a:solidFill>
                <a:cs typeface="Arial" panose="020B0604020202020204" pitchFamily="34" charset="0"/>
              </a:rPr>
              <a:t>4</a:t>
            </a:r>
            <a:r>
              <a:rPr lang="zh-CN" altLang="en-US" dirty="0">
                <a:solidFill>
                  <a:srgbClr val="000066"/>
                </a:solidFill>
                <a:cs typeface="Arial" panose="020B0604020202020204" pitchFamily="34" charset="0"/>
              </a:rPr>
              <a:t>分，共</a:t>
            </a:r>
            <a:r>
              <a:rPr lang="en-US" altLang="zh-CN" dirty="0">
                <a:solidFill>
                  <a:srgbClr val="FF0000"/>
                </a:solidFill>
                <a:cs typeface="Arial" panose="020B0604020202020204" pitchFamily="34" charset="0"/>
              </a:rPr>
              <a:t>6</a:t>
            </a:r>
            <a:r>
              <a:rPr lang="zh-CN" altLang="en-US" dirty="0">
                <a:solidFill>
                  <a:srgbClr val="000066"/>
                </a:solidFill>
                <a:cs typeface="Arial" panose="020B0604020202020204" pitchFamily="34" charset="0"/>
              </a:rPr>
              <a:t>小题，共</a:t>
            </a:r>
            <a:r>
              <a:rPr lang="en-US" altLang="zh-CN" dirty="0">
                <a:solidFill>
                  <a:srgbClr val="000066"/>
                </a:solidFill>
                <a:cs typeface="Arial" panose="020B0604020202020204" pitchFamily="34" charset="0"/>
              </a:rPr>
              <a:t>24</a:t>
            </a:r>
            <a:r>
              <a:rPr lang="zh-CN" altLang="en-US" dirty="0">
                <a:solidFill>
                  <a:srgbClr val="000066"/>
                </a:solidFill>
                <a:cs typeface="Arial" panose="020B0604020202020204" pitchFamily="34" charset="0"/>
              </a:rPr>
              <a:t>分</a:t>
            </a:r>
            <a:r>
              <a:rPr lang="en-US" altLang="zh-CN" dirty="0">
                <a:solidFill>
                  <a:srgbClr val="000066"/>
                </a:solidFill>
                <a:cs typeface="Arial" panose="020B0604020202020204" pitchFamily="34" charset="0"/>
              </a:rPr>
              <a:t>)</a:t>
            </a:r>
          </a:p>
          <a:p>
            <a:pPr eaLnBrk="0" fontAlgn="base" hangingPunct="0">
              <a:lnSpc>
                <a:spcPct val="150000"/>
              </a:lnSpc>
              <a:spcBef>
                <a:spcPct val="0"/>
              </a:spcBef>
              <a:spcAft>
                <a:spcPct val="0"/>
              </a:spcAft>
              <a:buClrTx/>
              <a:buFont typeface="Arial" panose="020B0604020202020204" pitchFamily="34" charset="0"/>
              <a:buChar char="•"/>
            </a:pPr>
            <a:r>
              <a:rPr lang="zh-CN" altLang="en-US" dirty="0">
                <a:solidFill>
                  <a:srgbClr val="000066"/>
                </a:solidFill>
                <a:cs typeface="Arial" panose="020B0604020202020204" pitchFamily="34" charset="0"/>
              </a:rPr>
              <a:t>五、综合题 </a:t>
            </a:r>
            <a:r>
              <a:rPr lang="en-US" altLang="zh-CN" dirty="0">
                <a:solidFill>
                  <a:srgbClr val="000066"/>
                </a:solidFill>
                <a:cs typeface="Arial" panose="020B0604020202020204" pitchFamily="34" charset="0"/>
              </a:rPr>
              <a:t>(</a:t>
            </a:r>
            <a:r>
              <a:rPr lang="zh-CN" altLang="en-US" dirty="0">
                <a:solidFill>
                  <a:srgbClr val="000066"/>
                </a:solidFill>
                <a:cs typeface="Arial" panose="020B0604020202020204" pitchFamily="34" charset="0"/>
              </a:rPr>
              <a:t>共</a:t>
            </a:r>
            <a:r>
              <a:rPr lang="en-US" altLang="zh-CN" dirty="0">
                <a:solidFill>
                  <a:srgbClr val="000066"/>
                </a:solidFill>
                <a:cs typeface="Arial" panose="020B0604020202020204" pitchFamily="34" charset="0"/>
              </a:rPr>
              <a:t>4</a:t>
            </a:r>
            <a:r>
              <a:rPr lang="zh-CN" altLang="en-US" dirty="0">
                <a:solidFill>
                  <a:srgbClr val="000066"/>
                </a:solidFill>
                <a:cs typeface="Arial" panose="020B0604020202020204" pitchFamily="34" charset="0"/>
              </a:rPr>
              <a:t>小题，共</a:t>
            </a:r>
            <a:r>
              <a:rPr lang="en-US" altLang="zh-CN" dirty="0">
                <a:solidFill>
                  <a:srgbClr val="000066"/>
                </a:solidFill>
                <a:cs typeface="Arial" panose="020B0604020202020204" pitchFamily="34" charset="0"/>
              </a:rPr>
              <a:t>30</a:t>
            </a:r>
            <a:r>
              <a:rPr lang="zh-CN" altLang="en-US" dirty="0">
                <a:solidFill>
                  <a:srgbClr val="000066"/>
                </a:solidFill>
                <a:cs typeface="Arial" panose="020B0604020202020204" pitchFamily="34" charset="0"/>
              </a:rPr>
              <a:t>分</a:t>
            </a:r>
            <a:r>
              <a:rPr lang="en-US" altLang="zh-CN" dirty="0">
                <a:solidFill>
                  <a:srgbClr val="000066"/>
                </a:solidFill>
                <a:cs typeface="Arial" panose="020B0604020202020204" pitchFamily="34" charset="0"/>
              </a:rPr>
              <a:t>)</a:t>
            </a:r>
          </a:p>
          <a:p>
            <a:pPr eaLnBrk="0" fontAlgn="base" hangingPunct="0">
              <a:lnSpc>
                <a:spcPct val="150000"/>
              </a:lnSpc>
              <a:spcBef>
                <a:spcPct val="0"/>
              </a:spcBef>
              <a:spcAft>
                <a:spcPct val="0"/>
              </a:spcAft>
              <a:buClrTx/>
              <a:buNone/>
            </a:pPr>
            <a:r>
              <a:rPr lang="en-US" altLang="zh-CN" dirty="0">
                <a:solidFill>
                  <a:srgbClr val="000066"/>
                </a:solidFill>
                <a:cs typeface="Arial" panose="020B0604020202020204" pitchFamily="34" charset="0"/>
              </a:rPr>
              <a:t>      </a:t>
            </a:r>
            <a:r>
              <a:rPr lang="zh-CN" altLang="en-US" dirty="0">
                <a:solidFill>
                  <a:prstClr val="white">
                    <a:lumMod val="65000"/>
                  </a:prstClr>
                </a:solidFill>
                <a:cs typeface="Arial" panose="020B0604020202020204" pitchFamily="34" charset="0"/>
              </a:rPr>
              <a:t>（程序填空、简答）</a:t>
            </a:r>
            <a:endParaRPr lang="en-US" altLang="zh-CN" dirty="0">
              <a:solidFill>
                <a:prstClr val="white">
                  <a:lumMod val="65000"/>
                </a:prstClr>
              </a:solidFill>
              <a:cs typeface="Arial" panose="020B0604020202020204" pitchFamily="34" charset="0"/>
            </a:endParaRPr>
          </a:p>
        </p:txBody>
      </p:sp>
      <p:sp>
        <p:nvSpPr>
          <p:cNvPr id="8" name="文本框 7"/>
          <p:cNvSpPr txBox="1"/>
          <p:nvPr/>
        </p:nvSpPr>
        <p:spPr>
          <a:xfrm>
            <a:off x="381000" y="1592337"/>
            <a:ext cx="4572000" cy="637675"/>
          </a:xfrm>
          <a:prstGeom prst="rect">
            <a:avLst/>
          </a:prstGeom>
          <a:noFill/>
        </p:spPr>
        <p:txBody>
          <a:bodyPr wrap="square">
            <a:spAutoFit/>
          </a:bodyPr>
          <a:lstStyle/>
          <a:p>
            <a:pPr eaLnBrk="0" fontAlgn="base" hangingPunct="0">
              <a:lnSpc>
                <a:spcPct val="150000"/>
              </a:lnSpc>
              <a:spcBef>
                <a:spcPts val="1000"/>
              </a:spcBef>
              <a:spcAft>
                <a:spcPct val="0"/>
              </a:spcAft>
              <a:buClr>
                <a:srgbClr val="FF8119"/>
              </a:buClr>
              <a:buFont typeface="Wingdings" panose="05000000000000000000" pitchFamily="2" charset="2"/>
              <a:buChar char="p"/>
            </a:pPr>
            <a:r>
              <a:rPr lang="zh-CN" altLang="en-US" sz="2800" dirty="0">
                <a:solidFill>
                  <a:srgbClr val="000066"/>
                </a:solidFill>
                <a:latin typeface="黑体" panose="02010609060101010101" pitchFamily="49" charset="-122"/>
                <a:ea typeface="黑体" panose="02010609060101010101" pitchFamily="49" charset="-122"/>
                <a:cs typeface="Arial" panose="020B0604020202020204" pitchFamily="34" charset="0"/>
              </a:rPr>
              <a:t> 题型</a:t>
            </a:r>
            <a:endParaRPr lang="en-US" altLang="zh-CN" sz="2800" dirty="0">
              <a:solidFill>
                <a:srgbClr val="000066"/>
              </a:solidFill>
              <a:latin typeface="黑体" panose="02010609060101010101" pitchFamily="49" charset="-122"/>
              <a:ea typeface="黑体" panose="02010609060101010101" pitchFamily="49"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nodePh="1">
                                  <p:stCondLst>
                                    <p:cond delay="0"/>
                                  </p:stCondLst>
                                  <p:endCondLst>
                                    <p:cond evt="begin" delay="0">
                                      <p:tn val="10"/>
                                    </p:cond>
                                  </p:endCondLst>
                                  <p:childTnLst>
                                    <p:set>
                                      <p:cBhvr>
                                        <p:cTn id="11" dur="1" fill="hold">
                                          <p:stCondLst>
                                            <p:cond delay="0"/>
                                          </p:stCondLst>
                                        </p:cTn>
                                        <p:tgtEl>
                                          <p:spTgt spid="6"/>
                                        </p:tgtEl>
                                        <p:attrNameLst>
                                          <p:attrName>style.visibility</p:attrName>
                                        </p:attrNameLst>
                                      </p:cBhvr>
                                      <p:to>
                                        <p:strVal val="visible"/>
                                      </p:to>
                                    </p:set>
                                    <p:animEffect transition="in" filter="slide(fromBottom)">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38192" y="89241"/>
            <a:ext cx="3467616" cy="584775"/>
          </a:xfrm>
          <a:prstGeom prst="rect">
            <a:avLst/>
          </a:prstGeom>
        </p:spPr>
        <p:txBody>
          <a:bodyPr wrap="none">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引言：文本与向量</a:t>
            </a:r>
            <a:endParaRPr lang="zh-CN" altLang="en-US" sz="3200" dirty="0">
              <a:solidFill>
                <a:srgbClr val="0000FF"/>
              </a:solidFill>
              <a:latin typeface="微软雅黑" panose="020B0503020204020204" pitchFamily="34" charset="-122"/>
              <a:ea typeface="微软雅黑" panose="020B0503020204020204" pitchFamily="34" charset="-122"/>
            </a:endParaRPr>
          </a:p>
        </p:txBody>
      </p:sp>
      <p:sp>
        <p:nvSpPr>
          <p:cNvPr id="4" name="矩形 3"/>
          <p:cNvSpPr/>
          <p:nvPr/>
        </p:nvSpPr>
        <p:spPr>
          <a:xfrm>
            <a:off x="148590" y="763833"/>
            <a:ext cx="8903970" cy="5786841"/>
          </a:xfrm>
          <a:prstGeom prst="rect">
            <a:avLst/>
          </a:prstGeom>
          <a:ln w="19050">
            <a:solidFill>
              <a:srgbClr val="0070C0"/>
            </a:solidFill>
            <a:prstDash val="solid"/>
          </a:ln>
        </p:spPr>
        <p:txBody>
          <a:bodyPr wrap="square">
            <a:spAutoFit/>
          </a:bodyPr>
          <a:lstStyle/>
          <a:p>
            <a:pPr>
              <a:lnSpc>
                <a:spcPts val="3200"/>
              </a:lnSpc>
            </a:pPr>
            <a:r>
              <a:rPr lang="zh-CN" altLang="en-US" sz="2400" b="1" dirty="0">
                <a:solidFill>
                  <a:srgbClr val="002060"/>
                </a:solidFill>
                <a:latin typeface="黑体" panose="02010609060101010101" pitchFamily="49" charset="-122"/>
                <a:ea typeface="黑体" panose="02010609060101010101" pitchFamily="49" charset="-122"/>
              </a:rPr>
              <a:t>原文：</a:t>
            </a: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r>
              <a:rPr lang="en-US" altLang="zh-CN" sz="2400" dirty="0">
                <a:solidFill>
                  <a:prstClr val="black"/>
                </a:solidFill>
              </a:rPr>
              <a:t>             </a:t>
            </a:r>
            <a:r>
              <a:rPr lang="zh-CN" altLang="en-US" sz="2400" dirty="0">
                <a:solidFill>
                  <a:prstClr val="black"/>
                </a:solidFill>
              </a:rPr>
              <a:t>句子</a:t>
            </a:r>
            <a:r>
              <a:rPr lang="en-US" altLang="zh-CN" sz="2400" dirty="0">
                <a:solidFill>
                  <a:prstClr val="black"/>
                </a:solidFill>
              </a:rPr>
              <a:t>A</a:t>
            </a:r>
            <a:r>
              <a:rPr lang="zh-CN" altLang="en-US" sz="2400" dirty="0">
                <a:solidFill>
                  <a:prstClr val="black"/>
                </a:solidFill>
              </a:rPr>
              <a:t>：</a:t>
            </a:r>
            <a:r>
              <a:rPr lang="zh-CN" altLang="en-US" sz="2400" b="1" dirty="0">
                <a:solidFill>
                  <a:srgbClr val="002060"/>
                </a:solidFill>
              </a:rPr>
              <a:t>我喜欢看电视，不喜欢看电影。</a:t>
            </a:r>
          </a:p>
          <a:p>
            <a:pPr>
              <a:lnSpc>
                <a:spcPts val="3200"/>
              </a:lnSpc>
            </a:pPr>
            <a:r>
              <a:rPr lang="zh-CN" altLang="en-US" sz="2400" dirty="0">
                <a:solidFill>
                  <a:prstClr val="black"/>
                </a:solidFill>
              </a:rPr>
              <a:t>    　　句子</a:t>
            </a:r>
            <a:r>
              <a:rPr lang="en-US" altLang="zh-CN" sz="2400" dirty="0">
                <a:solidFill>
                  <a:prstClr val="black"/>
                </a:solidFill>
              </a:rPr>
              <a:t>B</a:t>
            </a:r>
            <a:r>
              <a:rPr lang="zh-CN" altLang="en-US" sz="2400" dirty="0">
                <a:solidFill>
                  <a:prstClr val="black"/>
                </a:solidFill>
              </a:rPr>
              <a:t>：</a:t>
            </a:r>
            <a:r>
              <a:rPr lang="zh-CN" altLang="en-US" sz="2400" b="1" dirty="0">
                <a:solidFill>
                  <a:srgbClr val="002060"/>
                </a:solidFill>
              </a:rPr>
              <a:t>我不喜欢看电视，也不喜欢看电影。</a:t>
            </a: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r>
              <a:rPr lang="en-US" altLang="zh-CN" sz="2400" b="1" dirty="0">
                <a:solidFill>
                  <a:srgbClr val="002060"/>
                </a:solidFill>
                <a:latin typeface="黑体" panose="02010609060101010101" pitchFamily="49" charset="-122"/>
                <a:ea typeface="黑体" panose="02010609060101010101" pitchFamily="49" charset="-122"/>
              </a:rPr>
              <a:t>5)</a:t>
            </a:r>
            <a:r>
              <a:rPr lang="zh-CN" altLang="en-US" sz="2400" b="1" dirty="0">
                <a:solidFill>
                  <a:srgbClr val="C00000"/>
                </a:solidFill>
                <a:latin typeface="黑体" panose="02010609060101010101" pitchFamily="49" charset="-122"/>
                <a:ea typeface="黑体" panose="02010609060101010101" pitchFamily="49" charset="-122"/>
              </a:rPr>
              <a:t>词语</a:t>
            </a:r>
            <a:r>
              <a:rPr lang="zh-CN" altLang="en-US" sz="2400" b="1" dirty="0">
                <a:solidFill>
                  <a:srgbClr val="002060"/>
                </a:solidFill>
                <a:latin typeface="黑体" panose="02010609060101010101" pitchFamily="49" charset="-122"/>
                <a:ea typeface="黑体" panose="02010609060101010101" pitchFamily="49" charset="-122"/>
              </a:rPr>
              <a:t>换为</a:t>
            </a:r>
            <a:r>
              <a:rPr lang="zh-CN" altLang="en-US" sz="2400" b="1" dirty="0">
                <a:solidFill>
                  <a:srgbClr val="C00000"/>
                </a:solidFill>
                <a:latin typeface="黑体" panose="02010609060101010101" pitchFamily="49" charset="-122"/>
                <a:ea typeface="黑体" panose="02010609060101010101" pitchFamily="49" charset="-122"/>
              </a:rPr>
              <a:t>向量</a:t>
            </a:r>
            <a:r>
              <a:rPr lang="zh-CN" altLang="en-US" sz="2400" b="1" dirty="0">
                <a:solidFill>
                  <a:srgbClr val="002060"/>
                </a:solidFill>
                <a:latin typeface="黑体" panose="02010609060101010101" pitchFamily="49" charset="-122"/>
                <a:ea typeface="黑体" panose="02010609060101010101" pitchFamily="49" charset="-122"/>
              </a:rPr>
              <a:t>：（</a:t>
            </a:r>
            <a:r>
              <a:rPr lang="en-US" altLang="zh-CN" sz="2400" b="1" dirty="0">
                <a:solidFill>
                  <a:srgbClr val="002060"/>
                </a:solidFill>
                <a:latin typeface="黑体" panose="02010609060101010101" pitchFamily="49" charset="-122"/>
                <a:ea typeface="黑体" panose="02010609060101010101" pitchFamily="49" charset="-122"/>
              </a:rPr>
              <a:t>one-hot</a:t>
            </a:r>
            <a:r>
              <a:rPr lang="zh-CN" altLang="en-US" sz="2400" b="1" dirty="0">
                <a:solidFill>
                  <a:srgbClr val="002060"/>
                </a:solidFill>
                <a:latin typeface="黑体" panose="02010609060101010101" pitchFamily="49" charset="-122"/>
                <a:ea typeface="黑体" panose="02010609060101010101" pitchFamily="49" charset="-122"/>
              </a:rPr>
              <a:t>编码）</a:t>
            </a: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0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a:p>
            <a:pPr>
              <a:lnSpc>
                <a:spcPts val="3200"/>
              </a:lnSpc>
            </a:pPr>
            <a:endParaRPr lang="en-US" altLang="zh-CN" sz="2400" b="1" dirty="0">
              <a:solidFill>
                <a:srgbClr val="002060"/>
              </a:solidFill>
              <a:latin typeface="黑体" panose="02010609060101010101" pitchFamily="49" charset="-122"/>
              <a:ea typeface="黑体" panose="02010609060101010101" pitchFamily="49" charset="-122"/>
            </a:endParaRPr>
          </a:p>
        </p:txBody>
      </p:sp>
      <p:graphicFrame>
        <p:nvGraphicFramePr>
          <p:cNvPr id="3" name="表格 4"/>
          <p:cNvGraphicFramePr>
            <a:graphicFrameLocks noGrp="1"/>
          </p:cNvGraphicFramePr>
          <p:nvPr/>
        </p:nvGraphicFramePr>
        <p:xfrm>
          <a:off x="1025173" y="2436567"/>
          <a:ext cx="6239693" cy="3657600"/>
        </p:xfrm>
        <a:graphic>
          <a:graphicData uri="http://schemas.openxmlformats.org/drawingml/2006/table">
            <a:tbl>
              <a:tblPr firstRow="1" bandRow="1">
                <a:tableStyleId>{7DF18680-E054-41AD-8BC1-D1AEF772440D}</a:tableStyleId>
              </a:tblPr>
              <a:tblGrid>
                <a:gridCol w="848001">
                  <a:extLst>
                    <a:ext uri="{9D8B030D-6E8A-4147-A177-3AD203B41FA5}">
                      <a16:colId xmlns:a16="http://schemas.microsoft.com/office/drawing/2014/main" val="20000"/>
                    </a:ext>
                  </a:extLst>
                </a:gridCol>
                <a:gridCol w="790830">
                  <a:extLst>
                    <a:ext uri="{9D8B030D-6E8A-4147-A177-3AD203B41FA5}">
                      <a16:colId xmlns:a16="http://schemas.microsoft.com/office/drawing/2014/main" val="20001"/>
                    </a:ext>
                  </a:extLst>
                </a:gridCol>
                <a:gridCol w="806561">
                  <a:extLst>
                    <a:ext uri="{9D8B030D-6E8A-4147-A177-3AD203B41FA5}">
                      <a16:colId xmlns:a16="http://schemas.microsoft.com/office/drawing/2014/main" val="20002"/>
                    </a:ext>
                  </a:extLst>
                </a:gridCol>
                <a:gridCol w="799243">
                  <a:extLst>
                    <a:ext uri="{9D8B030D-6E8A-4147-A177-3AD203B41FA5}">
                      <a16:colId xmlns:a16="http://schemas.microsoft.com/office/drawing/2014/main" val="20003"/>
                    </a:ext>
                  </a:extLst>
                </a:gridCol>
                <a:gridCol w="799244">
                  <a:extLst>
                    <a:ext uri="{9D8B030D-6E8A-4147-A177-3AD203B41FA5}">
                      <a16:colId xmlns:a16="http://schemas.microsoft.com/office/drawing/2014/main" val="20004"/>
                    </a:ext>
                  </a:extLst>
                </a:gridCol>
                <a:gridCol w="723525">
                  <a:extLst>
                    <a:ext uri="{9D8B030D-6E8A-4147-A177-3AD203B41FA5}">
                      <a16:colId xmlns:a16="http://schemas.microsoft.com/office/drawing/2014/main" val="20005"/>
                    </a:ext>
                  </a:extLst>
                </a:gridCol>
                <a:gridCol w="807656">
                  <a:extLst>
                    <a:ext uri="{9D8B030D-6E8A-4147-A177-3AD203B41FA5}">
                      <a16:colId xmlns:a16="http://schemas.microsoft.com/office/drawing/2014/main" val="20006"/>
                    </a:ext>
                  </a:extLst>
                </a:gridCol>
                <a:gridCol w="664633">
                  <a:extLst>
                    <a:ext uri="{9D8B030D-6E8A-4147-A177-3AD203B41FA5}">
                      <a16:colId xmlns:a16="http://schemas.microsoft.com/office/drawing/2014/main" val="20007"/>
                    </a:ext>
                  </a:extLst>
                </a:gridCol>
              </a:tblGrid>
              <a:tr h="435758">
                <a:tc>
                  <a:txBody>
                    <a:bodyPr/>
                    <a:lstStyle/>
                    <a:p>
                      <a:endParaRPr lang="zh-CN" altLang="en-US" sz="2400" dirty="0">
                        <a:solidFill>
                          <a:schemeClr val="tx1"/>
                        </a:solidFill>
                      </a:endParaRPr>
                    </a:p>
                  </a:txBody>
                  <a:tcPr/>
                </a:tc>
                <a:tc>
                  <a:txBody>
                    <a:bodyPr/>
                    <a:lstStyle/>
                    <a:p>
                      <a:pPr algn="ctr"/>
                      <a:r>
                        <a:rPr lang="zh-CN" altLang="en-US" sz="2400" b="1" dirty="0">
                          <a:solidFill>
                            <a:schemeClr val="tx1"/>
                          </a:solidFill>
                        </a:rPr>
                        <a:t>我</a:t>
                      </a:r>
                      <a:endParaRPr lang="zh-CN" altLang="en-US" sz="2400" dirty="0">
                        <a:solidFill>
                          <a:schemeClr val="tx1"/>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b="1" dirty="0">
                          <a:solidFill>
                            <a:schemeClr val="tx1"/>
                          </a:solidFill>
                        </a:rPr>
                        <a:t>喜欢</a:t>
                      </a:r>
                      <a:endParaRPr lang="zh-CN" altLang="en-US" sz="2400" dirty="0">
                        <a:solidFill>
                          <a:schemeClr val="tx1"/>
                        </a:solidFill>
                      </a:endParaRPr>
                    </a:p>
                  </a:txBody>
                  <a:tcPr/>
                </a:tc>
                <a:tc>
                  <a:txBody>
                    <a:bodyPr/>
                    <a:lstStyle/>
                    <a:p>
                      <a:pPr algn="ctr"/>
                      <a:r>
                        <a:rPr lang="zh-CN" altLang="en-US" sz="2400" b="1" dirty="0">
                          <a:solidFill>
                            <a:schemeClr val="tx1"/>
                          </a:solidFill>
                        </a:rPr>
                        <a:t>看</a:t>
                      </a:r>
                      <a:endParaRPr lang="zh-CN" altLang="en-US" sz="2400" dirty="0">
                        <a:solidFill>
                          <a:schemeClr val="tx1"/>
                        </a:solidFill>
                      </a:endParaRPr>
                    </a:p>
                  </a:txBody>
                  <a:tcPr/>
                </a:tc>
                <a:tc>
                  <a:txBody>
                    <a:bodyPr/>
                    <a:lstStyle/>
                    <a:p>
                      <a:pPr algn="ctr"/>
                      <a:r>
                        <a:rPr lang="zh-CN" altLang="en-US" sz="2400" b="1" dirty="0">
                          <a:solidFill>
                            <a:schemeClr val="tx1"/>
                          </a:solidFill>
                        </a:rPr>
                        <a:t>电视</a:t>
                      </a:r>
                      <a:endParaRPr lang="zh-CN" altLang="en-US" sz="2400" dirty="0">
                        <a:solidFill>
                          <a:schemeClr val="tx1"/>
                        </a:solidFill>
                      </a:endParaRPr>
                    </a:p>
                  </a:txBody>
                  <a:tcPr/>
                </a:tc>
                <a:tc>
                  <a:txBody>
                    <a:bodyPr/>
                    <a:lstStyle/>
                    <a:p>
                      <a:pPr algn="ctr"/>
                      <a:r>
                        <a:rPr lang="zh-CN" altLang="en-US" sz="2400" b="1" dirty="0">
                          <a:solidFill>
                            <a:schemeClr val="tx1"/>
                          </a:solidFill>
                        </a:rPr>
                        <a:t>不</a:t>
                      </a:r>
                      <a:endParaRPr lang="zh-CN" altLang="en-US" sz="2400" dirty="0">
                        <a:solidFill>
                          <a:schemeClr val="tx1"/>
                        </a:solidFill>
                      </a:endParaRPr>
                    </a:p>
                  </a:txBody>
                  <a:tcPr/>
                </a:tc>
                <a:tc>
                  <a:txBody>
                    <a:bodyPr/>
                    <a:lstStyle/>
                    <a:p>
                      <a:pPr algn="ctr"/>
                      <a:r>
                        <a:rPr lang="zh-CN" altLang="en-US" sz="2400" b="1" dirty="0">
                          <a:solidFill>
                            <a:schemeClr val="tx1"/>
                          </a:solidFill>
                        </a:rPr>
                        <a:t>电影</a:t>
                      </a:r>
                      <a:endParaRPr lang="zh-CN" altLang="en-US" sz="2400" dirty="0">
                        <a:solidFill>
                          <a:schemeClr val="tx1"/>
                        </a:solidFill>
                      </a:endParaRPr>
                    </a:p>
                  </a:txBody>
                  <a:tcPr/>
                </a:tc>
                <a:tc>
                  <a:txBody>
                    <a:bodyPr/>
                    <a:lstStyle/>
                    <a:p>
                      <a:pPr algn="ctr"/>
                      <a:r>
                        <a:rPr lang="zh-CN" altLang="en-US" sz="2400" b="1" dirty="0">
                          <a:solidFill>
                            <a:schemeClr val="tx1"/>
                          </a:solidFill>
                        </a:rPr>
                        <a:t>也</a:t>
                      </a:r>
                      <a:endParaRPr lang="zh-CN" altLang="en-US" sz="2400" dirty="0">
                        <a:solidFill>
                          <a:schemeClr val="tx1"/>
                        </a:solidFill>
                      </a:endParaRPr>
                    </a:p>
                  </a:txBody>
                  <a:tcPr/>
                </a:tc>
                <a:extLst>
                  <a:ext uri="{0D108BD9-81ED-4DB2-BD59-A6C34878D82A}">
                    <a16:rowId xmlns:a16="http://schemas.microsoft.com/office/drawing/2014/main" val="10000"/>
                  </a:ext>
                </a:extLst>
              </a:tr>
              <a:tr h="435758">
                <a:tc>
                  <a:txBody>
                    <a:bodyPr/>
                    <a:lstStyle/>
                    <a:p>
                      <a:pPr algn="l"/>
                      <a:r>
                        <a:rPr lang="zh-CN" altLang="en-US" sz="2400" b="1" dirty="0">
                          <a:solidFill>
                            <a:schemeClr val="tx1"/>
                          </a:solidFill>
                        </a:rPr>
                        <a:t>我</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extLst>
                  <a:ext uri="{0D108BD9-81ED-4DB2-BD59-A6C34878D82A}">
                    <a16:rowId xmlns:a16="http://schemas.microsoft.com/office/drawing/2014/main" val="10001"/>
                  </a:ext>
                </a:extLst>
              </a:tr>
              <a:tr h="435758">
                <a:tc>
                  <a:txBody>
                    <a:bodyPr/>
                    <a:lstStyle/>
                    <a:p>
                      <a:pPr algn="l"/>
                      <a:r>
                        <a:rPr lang="zh-CN" altLang="en-US" sz="2400" b="1" dirty="0">
                          <a:solidFill>
                            <a:schemeClr val="tx1"/>
                          </a:solidFill>
                        </a:rPr>
                        <a:t>喜欢</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extLst>
                  <a:ext uri="{0D108BD9-81ED-4DB2-BD59-A6C34878D82A}">
                    <a16:rowId xmlns:a16="http://schemas.microsoft.com/office/drawing/2014/main" val="10002"/>
                  </a:ext>
                </a:extLst>
              </a:tr>
              <a:tr h="435758">
                <a:tc>
                  <a:txBody>
                    <a:bodyPr/>
                    <a:lstStyle/>
                    <a:p>
                      <a:pPr algn="l"/>
                      <a:r>
                        <a:rPr lang="zh-CN" altLang="en-US" sz="2400" b="1" dirty="0">
                          <a:solidFill>
                            <a:schemeClr val="tx1"/>
                          </a:solidFill>
                        </a:rPr>
                        <a:t>看</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extLst>
                  <a:ext uri="{0D108BD9-81ED-4DB2-BD59-A6C34878D82A}">
                    <a16:rowId xmlns:a16="http://schemas.microsoft.com/office/drawing/2014/main" val="10003"/>
                  </a:ext>
                </a:extLst>
              </a:tr>
              <a:tr h="435758">
                <a:tc>
                  <a:txBody>
                    <a:bodyPr/>
                    <a:lstStyle/>
                    <a:p>
                      <a:pPr algn="l"/>
                      <a:r>
                        <a:rPr lang="zh-CN" altLang="en-US" sz="2400" b="1" dirty="0">
                          <a:solidFill>
                            <a:schemeClr val="tx1"/>
                          </a:solidFill>
                        </a:rPr>
                        <a:t>电视</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extLst>
                  <a:ext uri="{0D108BD9-81ED-4DB2-BD59-A6C34878D82A}">
                    <a16:rowId xmlns:a16="http://schemas.microsoft.com/office/drawing/2014/main" val="10004"/>
                  </a:ext>
                </a:extLst>
              </a:tr>
              <a:tr h="435758">
                <a:tc>
                  <a:txBody>
                    <a:bodyPr/>
                    <a:lstStyle/>
                    <a:p>
                      <a:pPr algn="l"/>
                      <a:r>
                        <a:rPr lang="zh-CN" altLang="en-US" sz="2400" b="1" dirty="0">
                          <a:solidFill>
                            <a:schemeClr val="tx1"/>
                          </a:solidFill>
                        </a:rPr>
                        <a:t>不</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extLst>
                  <a:ext uri="{0D108BD9-81ED-4DB2-BD59-A6C34878D82A}">
                    <a16:rowId xmlns:a16="http://schemas.microsoft.com/office/drawing/2014/main" val="10005"/>
                  </a:ext>
                </a:extLst>
              </a:tr>
              <a:tr h="435758">
                <a:tc>
                  <a:txBody>
                    <a:bodyPr/>
                    <a:lstStyle/>
                    <a:p>
                      <a:pPr algn="l"/>
                      <a:r>
                        <a:rPr lang="zh-CN" altLang="en-US" sz="2400" b="1" dirty="0">
                          <a:solidFill>
                            <a:schemeClr val="tx1"/>
                          </a:solidFill>
                        </a:rPr>
                        <a:t>电影</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extLst>
                  <a:ext uri="{0D108BD9-81ED-4DB2-BD59-A6C34878D82A}">
                    <a16:rowId xmlns:a16="http://schemas.microsoft.com/office/drawing/2014/main" val="10006"/>
                  </a:ext>
                </a:extLst>
              </a:tr>
              <a:tr h="435758">
                <a:tc>
                  <a:txBody>
                    <a:bodyPr/>
                    <a:lstStyle/>
                    <a:p>
                      <a:pPr algn="l"/>
                      <a:r>
                        <a:rPr lang="zh-CN" altLang="en-US" sz="2400" b="1" dirty="0">
                          <a:solidFill>
                            <a:schemeClr val="tx1"/>
                          </a:solidFill>
                        </a:rPr>
                        <a:t>也</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0</a:t>
                      </a:r>
                      <a:endParaRPr lang="zh-CN" altLang="en-US" sz="2400" dirty="0">
                        <a:solidFill>
                          <a:schemeClr val="tx1"/>
                        </a:solidFill>
                      </a:endParaRPr>
                    </a:p>
                  </a:txBody>
                  <a:tcPr/>
                </a:tc>
                <a:tc>
                  <a:txBody>
                    <a:bodyPr/>
                    <a:lstStyle/>
                    <a:p>
                      <a:pPr algn="ctr"/>
                      <a:r>
                        <a:rPr lang="en-US" altLang="zh-CN" sz="2400" dirty="0">
                          <a:solidFill>
                            <a:schemeClr val="tx1"/>
                          </a:solidFill>
                        </a:rPr>
                        <a:t>1</a:t>
                      </a:r>
                      <a:endParaRPr lang="zh-CN" altLang="en-US" sz="2400" dirty="0">
                        <a:solidFill>
                          <a:schemeClr val="tx1"/>
                        </a:solidFill>
                      </a:endParaRPr>
                    </a:p>
                  </a:txBody>
                  <a:tcPr/>
                </a:tc>
                <a:extLst>
                  <a:ext uri="{0D108BD9-81ED-4DB2-BD59-A6C34878D82A}">
                    <a16:rowId xmlns:a16="http://schemas.microsoft.com/office/drawing/2014/main" val="10007"/>
                  </a:ext>
                </a:extLst>
              </a:tr>
            </a:tbl>
          </a:graphicData>
        </a:graphic>
      </p:graphicFrame>
      <p:sp>
        <p:nvSpPr>
          <p:cNvPr id="10" name="文本框 9"/>
          <p:cNvSpPr txBox="1"/>
          <p:nvPr/>
        </p:nvSpPr>
        <p:spPr>
          <a:xfrm>
            <a:off x="148590" y="6094167"/>
            <a:ext cx="4572000" cy="814775"/>
          </a:xfrm>
          <a:prstGeom prst="rect">
            <a:avLst/>
          </a:prstGeom>
          <a:noFill/>
        </p:spPr>
        <p:txBody>
          <a:bodyPr wrap="square">
            <a:spAutoFit/>
          </a:bodyPr>
          <a:lstStyle/>
          <a:p>
            <a:pPr marL="342900" marR="0" lvl="0" indent="-342900" algn="l" defTabSz="914400" rtl="0" eaLnBrk="1" fontAlgn="auto" latinLnBrk="0" hangingPunct="1">
              <a:lnSpc>
                <a:spcPts val="3200"/>
              </a:lnSpc>
              <a:spcBef>
                <a:spcPts val="0"/>
              </a:spcBef>
              <a:spcAft>
                <a:spcPts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lang="zh-CN" altLang="en-US" sz="2400" b="1" dirty="0"/>
              <a:t>我：</a:t>
            </a:r>
            <a:r>
              <a:rPr kumimoji="0" lang="en-US" altLang="zh-CN" sz="2400" b="1" i="0" u="none" strike="noStrike" kern="1200" cap="none" spc="0" normalizeH="0" baseline="0" noProof="0" dirty="0">
                <a:ln>
                  <a:noFill/>
                </a:ln>
                <a:solidFill>
                  <a:srgbClr val="ED7D31">
                    <a:lumMod val="75000"/>
                  </a:srgbClr>
                </a:solidFill>
                <a:effectLst/>
                <a:uLnTx/>
                <a:uFillTx/>
                <a:latin typeface="Calibri" panose="020F0502020204030204"/>
                <a:ea typeface="宋体" panose="02010600030101010101" pitchFamily="2" charset="-122"/>
                <a:cs typeface="+mn-cs"/>
              </a:rPr>
              <a:t>[1, 0, 0, 0,  0, 0, 0]</a:t>
            </a:r>
          </a:p>
          <a:p>
            <a:pPr marR="0" lvl="0" algn="l" defTabSz="914400" rtl="0" eaLnBrk="1" fontAlgn="auto" latinLnBrk="0" hangingPunct="1">
              <a:lnSpc>
                <a:spcPts val="2400"/>
              </a:lnSpc>
              <a:spcBef>
                <a:spcPts val="0"/>
              </a:spcBef>
              <a:spcAft>
                <a:spcPts val="0"/>
              </a:spcAft>
              <a:buClrTx/>
              <a:buSzTx/>
              <a:defRPr/>
            </a:pPr>
            <a:r>
              <a:rPr kumimoji="0" lang="en-US" altLang="zh-CN" sz="2400" b="1" i="0" u="none" strike="noStrike" kern="1200" cap="none" spc="0" normalizeH="0" baseline="0" noProof="0" dirty="0">
                <a:ln>
                  <a:noFill/>
                </a:ln>
                <a:solidFill>
                  <a:srgbClr val="ED7D31">
                    <a:lumMod val="75000"/>
                  </a:srgbClr>
                </a:solidFill>
                <a:effectLst/>
                <a:uLnTx/>
                <a:uFillTx/>
                <a:latin typeface="Calibri" panose="020F0502020204030204"/>
                <a:ea typeface="宋体" panose="02010600030101010101" pitchFamily="2" charset="-122"/>
                <a:cs typeface="+mn-cs"/>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13141" y="1231264"/>
            <a:ext cx="8366760" cy="5043805"/>
          </a:xfrm>
        </p:spPr>
        <p:txBody>
          <a:bodyPr>
            <a:normAutofit/>
          </a:bodyPr>
          <a:lstStyle/>
          <a:p>
            <a:pPr>
              <a:lnSpc>
                <a:spcPts val="3600"/>
              </a:lnSpc>
            </a:pPr>
            <a:r>
              <a:rPr lang="zh-CN" altLang="en-US" sz="2400" dirty="0">
                <a:solidFill>
                  <a:srgbClr val="002060"/>
                </a:solidFill>
                <a:latin typeface="黑体" panose="02010609060101010101" pitchFamily="49" charset="-122"/>
                <a:ea typeface="黑体" panose="02010609060101010101" pitchFamily="49" charset="-122"/>
              </a:rPr>
              <a:t>神经网络的输入是词，对输入进行向量化的过程</a:t>
            </a:r>
            <a:r>
              <a:rPr lang="zh-CN" altLang="en-US" sz="2400" dirty="0">
                <a:latin typeface="黑体" panose="02010609060101010101" pitchFamily="49" charset="-122"/>
                <a:ea typeface="黑体" panose="02010609060101010101" pitchFamily="49" charset="-122"/>
              </a:rPr>
              <a:t>：</a:t>
            </a:r>
            <a:endParaRPr lang="zh-CN" altLang="en-US" sz="2000" dirty="0">
              <a:latin typeface="黑体" panose="02010609060101010101" pitchFamily="49" charset="-122"/>
              <a:ea typeface="黑体" panose="02010609060101010101" pitchFamily="49" charset="-122"/>
            </a:endParaRPr>
          </a:p>
          <a:p>
            <a:pPr lvl="1" algn="just">
              <a:lnSpc>
                <a:spcPts val="3600"/>
              </a:lnSpc>
              <a:buFont typeface="Wingdings" panose="05000000000000000000" pitchFamily="2" charset="2"/>
              <a:buChar char="Ø"/>
            </a:pPr>
            <a:r>
              <a:rPr lang="en-US" altLang="zh-CN" b="1" dirty="0">
                <a:latin typeface="+mn-ea"/>
              </a:rPr>
              <a:t>1)</a:t>
            </a:r>
            <a:r>
              <a:rPr lang="zh-CN" altLang="en-US" b="1" dirty="0">
                <a:latin typeface="+mn-ea"/>
              </a:rPr>
              <a:t>建立一个包含所有词的词典，每个词在词典里面有一个唯一的编号。</a:t>
            </a:r>
          </a:p>
          <a:p>
            <a:pPr lvl="1">
              <a:lnSpc>
                <a:spcPts val="3600"/>
              </a:lnSpc>
              <a:buFont typeface="Wingdings" panose="05000000000000000000" pitchFamily="2" charset="2"/>
              <a:buChar char="Ø"/>
            </a:pPr>
            <a:r>
              <a:rPr lang="en-US" altLang="zh-CN" b="1" dirty="0">
                <a:latin typeface="+mn-ea"/>
              </a:rPr>
              <a:t>2)</a:t>
            </a:r>
            <a:r>
              <a:rPr lang="zh-CN" altLang="en-US" b="1" dirty="0">
                <a:latin typeface="+mn-ea"/>
              </a:rPr>
              <a:t>任意一个词都可以用一个</a:t>
            </a:r>
            <a:r>
              <a:rPr lang="en-US" altLang="zh-CN" b="1" dirty="0">
                <a:latin typeface="+mn-ea"/>
              </a:rPr>
              <a:t>N</a:t>
            </a:r>
            <a:r>
              <a:rPr lang="zh-CN" altLang="en-US" b="1" dirty="0">
                <a:latin typeface="+mn-ea"/>
              </a:rPr>
              <a:t>维的</a:t>
            </a:r>
            <a:r>
              <a:rPr lang="en-US" altLang="zh-CN" b="1" dirty="0">
                <a:latin typeface="+mn-ea"/>
              </a:rPr>
              <a:t>one-hot</a:t>
            </a:r>
            <a:r>
              <a:rPr lang="zh-CN" altLang="en-US" b="1" dirty="0">
                <a:latin typeface="+mn-ea"/>
              </a:rPr>
              <a:t>向量来表示。假设一个词在词典中的编号是</a:t>
            </a:r>
            <a:r>
              <a:rPr lang="en-US" altLang="zh-CN" b="1" dirty="0" err="1">
                <a:latin typeface="+mn-ea"/>
              </a:rPr>
              <a:t>i</a:t>
            </a:r>
            <a:r>
              <a:rPr lang="zh-CN" altLang="en-US" b="1" dirty="0">
                <a:latin typeface="+mn-ea"/>
              </a:rPr>
              <a:t>，</a:t>
            </a:r>
            <a:r>
              <a:rPr lang="en-US" altLang="zh-CN" b="1" dirty="0">
                <a:latin typeface="+mn-ea"/>
              </a:rPr>
              <a:t>v</a:t>
            </a:r>
            <a:r>
              <a:rPr lang="zh-CN" altLang="en-US" b="1" dirty="0">
                <a:latin typeface="+mn-ea"/>
              </a:rPr>
              <a:t>是表示这个词的向量。</a:t>
            </a:r>
          </a:p>
        </p:txBody>
      </p:sp>
      <p:sp>
        <p:nvSpPr>
          <p:cNvPr id="6" name="矩形 5"/>
          <p:cNvSpPr/>
          <p:nvPr/>
        </p:nvSpPr>
        <p:spPr>
          <a:xfrm>
            <a:off x="3140936" y="245760"/>
            <a:ext cx="2862125" cy="584775"/>
          </a:xfrm>
          <a:prstGeom prst="rect">
            <a:avLst/>
          </a:prstGeom>
        </p:spPr>
        <p:txBody>
          <a:bodyPr wrap="square">
            <a:spAutoFit/>
          </a:bodyPr>
          <a:lstStyle/>
          <a:p>
            <a:r>
              <a:rPr lang="zh-CN" altLang="en-US" sz="3200" b="1" dirty="0">
                <a:solidFill>
                  <a:srgbClr val="0000FF"/>
                </a:solidFill>
                <a:latin typeface="微软雅黑" panose="020B0503020204020204" pitchFamily="34" charset="-122"/>
                <a:ea typeface="微软雅黑" panose="020B0503020204020204" pitchFamily="34" charset="-122"/>
              </a:rPr>
              <a:t>什么是向量化？</a:t>
            </a:r>
          </a:p>
        </p:txBody>
      </p:sp>
      <p:pic>
        <p:nvPicPr>
          <p:cNvPr id="4" name="图片 3"/>
          <p:cNvPicPr>
            <a:picLocks noChangeAspect="1"/>
          </p:cNvPicPr>
          <p:nvPr/>
        </p:nvPicPr>
        <p:blipFill>
          <a:blip r:embed="rId3"/>
          <a:stretch>
            <a:fillRect/>
          </a:stretch>
        </p:blipFill>
        <p:spPr>
          <a:xfrm>
            <a:off x="3521836" y="4004321"/>
            <a:ext cx="2100327" cy="802483"/>
          </a:xfrm>
          <a:prstGeom prst="rect">
            <a:avLst/>
          </a:prstGeom>
        </p:spPr>
      </p:pic>
      <p:pic>
        <p:nvPicPr>
          <p:cNvPr id="9" name="图片 8"/>
          <p:cNvPicPr>
            <a:picLocks noChangeAspect="1"/>
          </p:cNvPicPr>
          <p:nvPr/>
        </p:nvPicPr>
        <p:blipFill>
          <a:blip r:embed="rId4"/>
          <a:stretch>
            <a:fillRect/>
          </a:stretch>
        </p:blipFill>
        <p:spPr>
          <a:xfrm>
            <a:off x="1114152" y="3672715"/>
            <a:ext cx="6915688" cy="2540456"/>
          </a:xfrm>
          <a:prstGeom prst="rect">
            <a:avLst/>
          </a:prstGeom>
        </p:spPr>
      </p:pic>
      <p:pic>
        <p:nvPicPr>
          <p:cNvPr id="12" name="图片 11"/>
          <p:cNvPicPr>
            <a:picLocks noChangeAspect="1"/>
          </p:cNvPicPr>
          <p:nvPr/>
        </p:nvPicPr>
        <p:blipFill>
          <a:blip r:embed="rId5"/>
          <a:stretch>
            <a:fillRect/>
          </a:stretch>
        </p:blipFill>
        <p:spPr>
          <a:xfrm>
            <a:off x="566248" y="3702753"/>
            <a:ext cx="8011495" cy="2480380"/>
          </a:xfrm>
          <a:prstGeom prst="rect">
            <a:avLst/>
          </a:prstGeom>
        </p:spPr>
      </p:pic>
      <p:sp>
        <p:nvSpPr>
          <p:cNvPr id="13" name="矩形 12"/>
          <p:cNvSpPr/>
          <p:nvPr/>
        </p:nvSpPr>
        <p:spPr>
          <a:xfrm>
            <a:off x="-3" y="6213171"/>
            <a:ext cx="9143999" cy="462627"/>
          </a:xfrm>
          <a:prstGeom prst="rect">
            <a:avLst/>
          </a:prstGeom>
          <a:ln>
            <a:noFill/>
          </a:ln>
        </p:spPr>
        <p:txBody>
          <a:bodyPr wrap="square">
            <a:spAutoFit/>
          </a:bodyPr>
          <a:lstStyle/>
          <a:p>
            <a:pPr>
              <a:lnSpc>
                <a:spcPts val="3400"/>
              </a:lnSpc>
            </a:pPr>
            <a:r>
              <a:rPr lang="zh-CN" altLang="en-US" sz="2000" b="1" dirty="0">
                <a:solidFill>
                  <a:srgbClr val="C00000"/>
                </a:solidFill>
                <a:latin typeface="黑体" panose="02010609060101010101" pitchFamily="49" charset="-122"/>
                <a:ea typeface="黑体" panose="02010609060101010101" pitchFamily="49" charset="-122"/>
              </a:rPr>
              <a:t>语言模型要求的输出是下一个最可能的词，概率最大的词就是下一个最可能的词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第五章</a:t>
            </a:r>
            <a:r>
              <a:rPr lang="en-US" altLang="zh-CN" sz="3200" b="1" dirty="0">
                <a:latin typeface="+mj-ea"/>
              </a:rPr>
              <a:t> </a:t>
            </a:r>
            <a:r>
              <a:rPr lang="zh-CN" altLang="en-US" sz="3200" b="1" dirty="0">
                <a:latin typeface="+mj-ea"/>
                <a:sym typeface="+mn-lt"/>
              </a:rPr>
              <a:t>词嵌入与词向量（文本向量化）</a:t>
            </a:r>
            <a:endParaRPr lang="zh-CN" altLang="en-US" sz="3200" b="1" dirty="0">
              <a:latin typeface="+mj-ea"/>
            </a:endParaRPr>
          </a:p>
        </p:txBody>
      </p:sp>
      <p:sp>
        <p:nvSpPr>
          <p:cNvPr id="5" name="内容占位符 4"/>
          <p:cNvSpPr>
            <a:spLocks noGrp="1"/>
          </p:cNvSpPr>
          <p:nvPr>
            <p:ph idx="1"/>
          </p:nvPr>
        </p:nvSpPr>
        <p:spPr>
          <a:xfrm>
            <a:off x="200242" y="969201"/>
            <a:ext cx="8744607" cy="3023044"/>
          </a:xfrm>
        </p:spPr>
        <p:txBody>
          <a:bodyPr>
            <a:noAutofit/>
          </a:bodyPr>
          <a:lstStyle/>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r>
              <a:rPr lang="zh-CN" altLang="en-US" b="1" dirty="0">
                <a:solidFill>
                  <a:schemeClr val="tx1"/>
                </a:solidFill>
                <a:effectLst>
                  <a:outerShdw blurRad="38100" dist="38100" dir="2700000" algn="tl">
                    <a:srgbClr val="000000">
                      <a:alpha val="43137"/>
                    </a:srgbClr>
                  </a:outerShdw>
                </a:effectLst>
                <a:sym typeface="+mn-ea"/>
              </a:rPr>
              <a:t>离散表示</a:t>
            </a:r>
            <a:r>
              <a:rPr lang="zh-CN" altLang="en-US" dirty="0">
                <a:solidFill>
                  <a:schemeClr val="tx1"/>
                </a:solidFill>
                <a:sym typeface="+mn-ea"/>
              </a:rPr>
              <a:t>：是一种</a:t>
            </a:r>
            <a:r>
              <a:rPr lang="zh-CN" altLang="en-US" dirty="0">
                <a:solidFill>
                  <a:srgbClr val="C00000"/>
                </a:solidFill>
                <a:effectLst/>
                <a:sym typeface="+mn-ea"/>
              </a:rPr>
              <a:t>基于规则和统计的向量化方式</a:t>
            </a:r>
            <a:r>
              <a:rPr lang="zh-CN" altLang="en-US" dirty="0">
                <a:solidFill>
                  <a:schemeClr val="tx1"/>
                </a:solidFill>
                <a:sym typeface="+mn-ea"/>
              </a:rPr>
              <a:t>。常用的方法有词袋（BOW）模型，基于词之间保持独立性为前提，将所有文本中的词形成一个字典，然后根据字典统计词出现频数。</a:t>
            </a:r>
            <a:endParaRPr lang="zh-CN" altLang="en-US" b="0" i="0" u="none" strike="noStrike" cap="none" spc="0" normalizeH="0" baseline="0" dirty="0">
              <a:solidFill>
                <a:schemeClr val="tx1"/>
              </a:solidFill>
            </a:endParaRPr>
          </a:p>
          <a:p>
            <a:pPr>
              <a:lnSpc>
                <a:spcPts val="3200"/>
              </a:lnSpc>
              <a:spcBef>
                <a:spcPts val="0"/>
              </a:spcBef>
              <a:buFont typeface="Wingdings" panose="05000000000000000000" pitchFamily="2" charset="2"/>
              <a:buChar char="p"/>
              <a:defRPr/>
            </a:pPr>
            <a:r>
              <a:rPr lang="zh-CN" altLang="en-US" dirty="0">
                <a:solidFill>
                  <a:schemeClr val="tx1"/>
                </a:solidFill>
                <a:sym typeface="+mn-ea"/>
              </a:rPr>
              <a:t>词袋（bag of word，</a:t>
            </a:r>
            <a:r>
              <a:rPr lang="zh-CN" altLang="en-US" dirty="0">
                <a:solidFill>
                  <a:srgbClr val="C00000"/>
                </a:solidFill>
                <a:highlight>
                  <a:srgbClr val="FFFF00"/>
                </a:highlight>
                <a:sym typeface="+mn-ea"/>
              </a:rPr>
              <a:t>BOW</a:t>
            </a:r>
            <a:r>
              <a:rPr lang="zh-CN" altLang="en-US" dirty="0">
                <a:solidFill>
                  <a:schemeClr val="tx1"/>
                </a:solidFill>
                <a:sym typeface="+mn-ea"/>
              </a:rPr>
              <a:t>）模型：就是用一个向量表示一句话或一个文档。包含One-hot、TF-IDF等方法</a:t>
            </a:r>
            <a:r>
              <a:rPr dirty="0">
                <a:solidFill>
                  <a:schemeClr val="tx1"/>
                </a:solidFill>
                <a:sym typeface="+mn-ea"/>
              </a:rPr>
              <a:t>.</a:t>
            </a:r>
            <a:endParaRPr lang="zh-CN" altLang="en-US" b="0" i="0" u="none" strike="noStrike" cap="none" spc="0" normalizeH="0" baseline="0" dirty="0">
              <a:solidFill>
                <a:schemeClr val="tx1"/>
              </a:solidFill>
            </a:endParaRPr>
          </a:p>
          <a:p>
            <a:pPr marR="0" lvl="0" algn="l" defTabSz="914400" rtl="0" eaLnBrk="0" fontAlgn="base" latinLnBrk="0" hangingPunct="0">
              <a:lnSpc>
                <a:spcPct val="150000"/>
              </a:lnSpc>
              <a:spcBef>
                <a:spcPct val="20000"/>
              </a:spcBef>
              <a:spcAft>
                <a:spcPct val="0"/>
              </a:spcAft>
              <a:buClr>
                <a:srgbClr val="032089"/>
              </a:buClr>
              <a:buSzTx/>
              <a:buFont typeface="Wingdings" panose="05000000000000000000" pitchFamily="2" charset="2"/>
              <a:buChar char="u"/>
              <a:defRPr/>
            </a:pPr>
            <a:r>
              <a:rPr lang="zh-CN" sz="2000" kern="100" dirty="0">
                <a:solidFill>
                  <a:prstClr val="black"/>
                </a:solidFill>
                <a:latin typeface="黑体" panose="02010609060101010101" pitchFamily="49" charset="-122"/>
                <a:ea typeface="黑体" panose="02010609060101010101" pitchFamily="49" charset="-122"/>
                <a:sym typeface="+mn-ea"/>
              </a:rPr>
              <a:t>文本离散表示缺点：未考虑语序和语义；构建的向量（矩阵）太稀疏，维度高，易出现维度灾难。</a:t>
            </a:r>
          </a:p>
          <a:p>
            <a:pPr marL="342900" indent="-342900" eaLnBrk="0" fontAlgn="base" hangingPunct="0">
              <a:lnSpc>
                <a:spcPts val="3400"/>
              </a:lnSpc>
              <a:spcAft>
                <a:spcPct val="0"/>
              </a:spcAft>
              <a:buFont typeface="Wingdings" panose="05000000000000000000" pitchFamily="2" charset="2"/>
              <a:buChar char="p"/>
            </a:pPr>
            <a:r>
              <a:rPr lang="zh-CN" altLang="en-US" b="1" dirty="0">
                <a:solidFill>
                  <a:schemeClr val="tx1"/>
                </a:solidFill>
                <a:effectLst>
                  <a:outerShdw blurRad="38100" dist="38100" dir="2700000" algn="tl">
                    <a:srgbClr val="000000">
                      <a:alpha val="43137"/>
                    </a:srgbClr>
                  </a:outerShdw>
                </a:effectLst>
                <a:sym typeface="+mn-ea"/>
              </a:rPr>
              <a:t>分布式表示</a:t>
            </a:r>
            <a:r>
              <a:rPr lang="zh-CN" altLang="en-US" dirty="0">
                <a:solidFill>
                  <a:schemeClr val="tx1"/>
                </a:solidFill>
                <a:sym typeface="+mn-ea"/>
              </a:rPr>
              <a:t>：将每个词根据上下文从</a:t>
            </a:r>
            <a:r>
              <a:rPr lang="zh-CN" altLang="en-US" dirty="0">
                <a:solidFill>
                  <a:srgbClr val="C00000"/>
                </a:solidFill>
                <a:sym typeface="+mn-ea"/>
              </a:rPr>
              <a:t>高维空间</a:t>
            </a:r>
            <a:r>
              <a:rPr lang="zh-CN" altLang="en-US" dirty="0">
                <a:solidFill>
                  <a:schemeClr val="tx1"/>
                </a:solidFill>
                <a:sym typeface="+mn-ea"/>
              </a:rPr>
              <a:t>映射到一个</a:t>
            </a:r>
            <a:r>
              <a:rPr lang="zh-CN" altLang="en-US" dirty="0">
                <a:solidFill>
                  <a:srgbClr val="C00000"/>
                </a:solidFill>
                <a:sym typeface="+mn-ea"/>
              </a:rPr>
              <a:t>低维度、稠密的向量</a:t>
            </a:r>
            <a:r>
              <a:rPr lang="zh-CN" altLang="en-US" dirty="0">
                <a:solidFill>
                  <a:schemeClr val="tx1"/>
                </a:solidFill>
                <a:sym typeface="+mn-ea"/>
              </a:rPr>
              <a:t>上。</a:t>
            </a:r>
            <a:endParaRPr lang="zh-CN" altLang="en-US" dirty="0">
              <a:solidFill>
                <a:schemeClr val="tx1"/>
              </a:solidFill>
            </a:endParaRPr>
          </a:p>
          <a:p>
            <a:pPr marL="342900" indent="-342900" eaLnBrk="0" fontAlgn="base" hangingPunct="0">
              <a:lnSpc>
                <a:spcPts val="3400"/>
              </a:lnSpc>
              <a:spcAft>
                <a:spcPct val="0"/>
              </a:spcAft>
              <a:buFont typeface="Wingdings" panose="05000000000000000000" pitchFamily="2" charset="2"/>
              <a:buChar char="p"/>
            </a:pPr>
            <a:r>
              <a:rPr lang="zh-CN" altLang="en-US" dirty="0">
                <a:solidFill>
                  <a:schemeClr val="tx1"/>
                </a:solidFill>
                <a:sym typeface="+mn-ea"/>
              </a:rPr>
              <a:t>思想：词的语义是通过上下文信息确定的，即相同语境出现的词，其语义也相近。</a:t>
            </a:r>
            <a:endParaRPr lang="zh-CN" altLang="en-US" dirty="0">
              <a:solidFill>
                <a:schemeClr val="tx1"/>
              </a:solidFill>
            </a:endParaRPr>
          </a:p>
          <a:p>
            <a:pPr lvl="0" algn="l" defTabSz="914400" eaLnBrk="0" hangingPunct="0">
              <a:lnSpc>
                <a:spcPct val="150000"/>
              </a:lnSpc>
              <a:spcBef>
                <a:spcPct val="20000"/>
              </a:spcBef>
              <a:buSzTx/>
              <a:buFont typeface="Wingdings" panose="05000000000000000000" pitchFamily="2" charset="2"/>
              <a:buChar char="u"/>
              <a:defRPr/>
            </a:pPr>
            <a:r>
              <a:rPr lang="zh-CN" sz="2000" kern="100" dirty="0">
                <a:solidFill>
                  <a:prstClr val="black"/>
                </a:solidFill>
                <a:latin typeface="黑体" panose="02010609060101010101" pitchFamily="49" charset="-122"/>
                <a:ea typeface="黑体" panose="02010609060101010101" pitchFamily="49" charset="-122"/>
                <a:sym typeface="+mn-ea"/>
              </a:rPr>
              <a:t>分布式表示是一种固定长度的稠密词向量。</a:t>
            </a:r>
            <a:endParaRPr lang="zh-CN" sz="2000" kern="100" dirty="0">
              <a:solidFill>
                <a:prstClr val="black"/>
              </a:solidFill>
              <a:latin typeface="黑体" panose="02010609060101010101" pitchFamily="49" charset="-122"/>
              <a:ea typeface="黑体" panose="02010609060101010101" pitchFamily="49" charset="-122"/>
            </a:endParaRPr>
          </a:p>
          <a:p>
            <a:pPr lvl="0" algn="l" defTabSz="914400" eaLnBrk="0" hangingPunct="0">
              <a:lnSpc>
                <a:spcPct val="150000"/>
              </a:lnSpc>
              <a:spcBef>
                <a:spcPct val="20000"/>
              </a:spcBef>
              <a:buSzTx/>
              <a:buFont typeface="Wingdings" panose="05000000000000000000" pitchFamily="2" charset="2"/>
              <a:buChar char="u"/>
              <a:defRPr/>
            </a:pPr>
            <a:r>
              <a:rPr lang="zh-CN" sz="2000" kern="100" dirty="0">
                <a:solidFill>
                  <a:prstClr val="black"/>
                </a:solidFill>
                <a:latin typeface="黑体" panose="02010609060101010101" pitchFamily="49" charset="-122"/>
                <a:ea typeface="黑体" panose="02010609060101010101" pitchFamily="49" charset="-122"/>
                <a:sym typeface="+mn-ea"/>
              </a:rPr>
              <a:t>考虑到了词之间存在的相似关系，减小了词向量的维度。</a:t>
            </a:r>
            <a:endParaRPr lang="zh-CN" sz="2000" b="0" i="0" u="none" strike="noStrike" kern="100" cap="none" spc="0" normalizeH="0" baseline="0" dirty="0">
              <a:solidFill>
                <a:prstClr val="black"/>
              </a:solidFill>
              <a:latin typeface="黑体" panose="02010609060101010101" pitchFamily="49" charset="-122"/>
              <a:ea typeface="黑体" panose="02010609060101010101" pitchFamily="49" charset="-122"/>
            </a:endParaRPr>
          </a:p>
          <a:p>
            <a:pPr marL="0" lvl="0" indent="0" algn="l" defTabSz="914400" eaLnBrk="0" hangingPunct="0">
              <a:lnSpc>
                <a:spcPct val="150000"/>
              </a:lnSpc>
              <a:spcBef>
                <a:spcPct val="20000"/>
              </a:spcBef>
              <a:buSzTx/>
              <a:buFont typeface="Wingdings" panose="05000000000000000000" pitchFamily="2" charset="2"/>
              <a:buNone/>
              <a:defRPr/>
            </a:pPr>
            <a:endParaRPr lang="zh-CN" altLang="zh-CN" sz="2000" kern="1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第五章</a:t>
            </a:r>
            <a:r>
              <a:rPr lang="en-US" altLang="zh-CN" sz="3200" b="1" dirty="0">
                <a:latin typeface="+mj-ea"/>
              </a:rPr>
              <a:t> </a:t>
            </a:r>
            <a:r>
              <a:rPr lang="zh-CN" altLang="en-US" sz="3200" b="1" dirty="0">
                <a:latin typeface="+mj-ea"/>
                <a:sym typeface="+mn-lt"/>
              </a:rPr>
              <a:t>词嵌入与词向量（文本向量化）</a:t>
            </a:r>
            <a:endParaRPr lang="zh-CN" altLang="en-US" sz="3200" b="1" dirty="0">
              <a:latin typeface="+mj-ea"/>
            </a:endParaRPr>
          </a:p>
        </p:txBody>
      </p:sp>
      <p:sp>
        <p:nvSpPr>
          <p:cNvPr id="5" name="内容占位符 4"/>
          <p:cNvSpPr>
            <a:spLocks noGrp="1"/>
          </p:cNvSpPr>
          <p:nvPr>
            <p:ph idx="1"/>
          </p:nvPr>
        </p:nvSpPr>
        <p:spPr>
          <a:xfrm>
            <a:off x="200242" y="969201"/>
            <a:ext cx="8744607" cy="3023044"/>
          </a:xfrm>
        </p:spPr>
        <p:txBody>
          <a:bodyPr>
            <a:noAutofit/>
          </a:bodyPr>
          <a:lstStyle/>
          <a:p>
            <a:pPr>
              <a:lnSpc>
                <a:spcPts val="3600"/>
              </a:lnSpc>
              <a:spcBef>
                <a:spcPts val="0"/>
              </a:spcBef>
              <a:buFont typeface="Wingdings" panose="05000000000000000000" pitchFamily="2" charset="2"/>
              <a:buChar char="p"/>
            </a:pPr>
            <a:r>
              <a:rPr lang="zh-CN" altLang="en-US">
                <a:latin typeface="微软雅黑" panose="020B0503020204020204" pitchFamily="34" charset="-122"/>
                <a:ea typeface="微软雅黑" panose="020B0503020204020204" pitchFamily="34" charset="-122"/>
                <a:sym typeface="+mn-ea"/>
              </a:rPr>
              <a:t>词嵌入（</a:t>
            </a:r>
            <a:r>
              <a:rPr>
                <a:latin typeface="微软雅黑" panose="020B0503020204020204" pitchFamily="34" charset="-122"/>
                <a:ea typeface="微软雅黑" panose="020B0503020204020204" pitchFamily="34" charset="-122"/>
                <a:sym typeface="+mn-ea"/>
              </a:rPr>
              <a:t>Word Embedding</a:t>
            </a:r>
            <a:r>
              <a:rPr lang="zh-CN" altLang="en-US">
                <a:latin typeface="微软雅黑" panose="020B0503020204020204" pitchFamily="34" charset="-122"/>
                <a:ea typeface="微软雅黑" panose="020B0503020204020204" pitchFamily="34" charset="-122"/>
                <a:sym typeface="+mn-ea"/>
              </a:rPr>
              <a:t>）</a:t>
            </a:r>
            <a:r>
              <a:rPr lang="zh-CN" altLang="en-US">
                <a:sym typeface="+mn-ea"/>
              </a:rPr>
              <a:t>：是</a:t>
            </a:r>
            <a:r>
              <a:rPr lang="zh-CN" altLang="en-US">
                <a:solidFill>
                  <a:prstClr val="black"/>
                </a:solidFill>
                <a:sym typeface="+mn-ea"/>
              </a:rPr>
              <a:t>指把一个维数是所有词的数量的高维空间嵌入到一个维数低得多的连续向量空间中，每个单词或词组是映射到实数域上的向量。</a:t>
            </a:r>
            <a:r>
              <a:rPr lang="zh-CN" altLang="en-US">
                <a:sym typeface="+mn-ea"/>
              </a:rPr>
              <a:t>词嵌入的结果就生成了词向量。 </a:t>
            </a:r>
            <a:endParaRPr lang="en-US" altLang="zh-CN" b="0" dirty="0"/>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2"/>
          <a:srcRect l="9630" t="14215"/>
          <a:stretch>
            <a:fillRect/>
          </a:stretch>
        </p:blipFill>
        <p:spPr>
          <a:xfrm>
            <a:off x="1734064" y="2893044"/>
            <a:ext cx="5675871" cy="3964956"/>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第五章</a:t>
            </a:r>
            <a:r>
              <a:rPr lang="en-US" altLang="zh-CN" sz="3200" b="1" dirty="0">
                <a:latin typeface="+mj-ea"/>
              </a:rPr>
              <a:t> </a:t>
            </a:r>
            <a:r>
              <a:rPr lang="zh-CN" altLang="en-US" sz="3200" b="1" dirty="0">
                <a:latin typeface="+mj-ea"/>
                <a:sym typeface="+mn-lt"/>
              </a:rPr>
              <a:t>词嵌入与词向量（文本向量化）</a:t>
            </a:r>
            <a:endParaRPr lang="zh-CN" altLang="en-US" sz="3200" b="1" dirty="0">
              <a:latin typeface="+mj-ea"/>
            </a:endParaRPr>
          </a:p>
        </p:txBody>
      </p:sp>
      <p:sp>
        <p:nvSpPr>
          <p:cNvPr id="5" name="内容占位符 4"/>
          <p:cNvSpPr>
            <a:spLocks noGrp="1"/>
          </p:cNvSpPr>
          <p:nvPr>
            <p:ph idx="1"/>
          </p:nvPr>
        </p:nvSpPr>
        <p:spPr>
          <a:xfrm>
            <a:off x="200242" y="969201"/>
            <a:ext cx="8744607" cy="3023044"/>
          </a:xfrm>
        </p:spPr>
        <p:txBody>
          <a:bodyPr>
            <a:noAutofit/>
          </a:bodyPr>
          <a:lstStyle/>
          <a:p>
            <a:pPr>
              <a:lnSpc>
                <a:spcPts val="3600"/>
              </a:lnSpc>
              <a:spcBef>
                <a:spcPts val="0"/>
              </a:spcBef>
              <a:buFont typeface="Wingdings" panose="05000000000000000000" pitchFamily="2" charset="2"/>
              <a:buChar char="p"/>
            </a:pPr>
            <a:r>
              <a:rPr lang="zh-CN" altLang="en-US">
                <a:solidFill>
                  <a:prstClr val="black"/>
                </a:solidFill>
                <a:sym typeface="+mn-ea"/>
              </a:rPr>
              <a:t>Word2vec使用的就是</a:t>
            </a:r>
            <a:r>
              <a:rPr lang="zh-CN" altLang="en-US">
                <a:solidFill>
                  <a:srgbClr val="0070C0"/>
                </a:solidFill>
                <a:sym typeface="+mn-ea"/>
              </a:rPr>
              <a:t>分布式表示</a:t>
            </a:r>
            <a:r>
              <a:rPr lang="zh-CN" altLang="en-US">
                <a:solidFill>
                  <a:prstClr val="black"/>
                </a:solidFill>
                <a:sym typeface="+mn-ea"/>
              </a:rPr>
              <a:t>的词向量表示。</a:t>
            </a:r>
          </a:p>
          <a:p>
            <a:pPr>
              <a:lnSpc>
                <a:spcPts val="3600"/>
              </a:lnSpc>
              <a:spcBef>
                <a:spcPts val="0"/>
              </a:spcBef>
              <a:buFont typeface="Wingdings" panose="05000000000000000000" pitchFamily="2" charset="2"/>
              <a:buChar char="p"/>
            </a:pPr>
            <a:r>
              <a:rPr lang="zh-CN" altLang="en-US">
                <a:solidFill>
                  <a:prstClr val="black"/>
                </a:solidFill>
                <a:sym typeface="+mn-ea"/>
              </a:rPr>
              <a:t>Word2Vec模型是简单化的神经网络模型。</a:t>
            </a:r>
            <a:endParaRPr lang="zh-CN" altLang="en-US">
              <a:solidFill>
                <a:prstClr val="black"/>
              </a:solidFill>
            </a:endParaRPr>
          </a:p>
          <a:p>
            <a:pPr>
              <a:lnSpc>
                <a:spcPts val="3600"/>
              </a:lnSpc>
              <a:spcBef>
                <a:spcPts val="0"/>
              </a:spcBef>
              <a:buFont typeface="Wingdings" panose="05000000000000000000" pitchFamily="2" charset="2"/>
              <a:buChar char="p"/>
            </a:pPr>
            <a:r>
              <a:rPr lang="zh-CN" altLang="en-US">
                <a:solidFill>
                  <a:prstClr val="black"/>
                </a:solidFill>
                <a:sym typeface="+mn-ea"/>
              </a:rPr>
              <a:t>Word2Vec模型的输入是one-hot向量，根据输入和输出模式不同，分为</a:t>
            </a:r>
            <a:r>
              <a:rPr lang="zh-CN" altLang="en-US">
                <a:solidFill>
                  <a:srgbClr val="C00000"/>
                </a:solidFill>
                <a:highlight>
                  <a:srgbClr val="FFFF00"/>
                </a:highlight>
                <a:sym typeface="+mn-ea"/>
              </a:rPr>
              <a:t>连续词袋模型(CBOW)</a:t>
            </a:r>
            <a:r>
              <a:rPr lang="zh-CN" altLang="en-US">
                <a:solidFill>
                  <a:prstClr val="black"/>
                </a:solidFill>
                <a:sym typeface="+mn-ea"/>
              </a:rPr>
              <a:t>和</a:t>
            </a:r>
            <a:r>
              <a:rPr lang="zh-CN" altLang="en-US">
                <a:solidFill>
                  <a:srgbClr val="C00000"/>
                </a:solidFill>
                <a:highlight>
                  <a:srgbClr val="FFFF00"/>
                </a:highlight>
                <a:sym typeface="+mn-ea"/>
              </a:rPr>
              <a:t>跳字模型(Skip-Gram)</a:t>
            </a:r>
            <a:endParaRPr lang="zh-CN" altLang="en-US">
              <a:solidFill>
                <a:srgbClr val="C00000"/>
              </a:solidFill>
              <a:highlight>
                <a:srgbClr val="FFFF00"/>
              </a:highlight>
            </a:endParaRPr>
          </a:p>
          <a:p>
            <a:pPr>
              <a:lnSpc>
                <a:spcPts val="3600"/>
              </a:lnSpc>
              <a:spcBef>
                <a:spcPts val="0"/>
              </a:spcBef>
              <a:buFont typeface="Wingdings" panose="05000000000000000000" pitchFamily="2" charset="2"/>
              <a:buChar char="p"/>
            </a:pPr>
            <a:r>
              <a:rPr lang="zh-CN" altLang="en-US">
                <a:highlight>
                  <a:srgbClr val="FFFF00"/>
                </a:highlight>
                <a:sym typeface="+mn-ea"/>
              </a:rPr>
              <a:t>CBOW模型是根据上下文的词语预测目标词出现的概率。</a:t>
            </a:r>
          </a:p>
          <a:p>
            <a:pPr>
              <a:lnSpc>
                <a:spcPts val="3600"/>
              </a:lnSpc>
              <a:spcBef>
                <a:spcPts val="0"/>
              </a:spcBef>
              <a:buFont typeface="Wingdings" panose="05000000000000000000" pitchFamily="2" charset="2"/>
              <a:buChar char="p"/>
            </a:pPr>
            <a:r>
              <a:rPr lang="zh-CN" altLang="en-US">
                <a:highlight>
                  <a:srgbClr val="FFFF00"/>
                </a:highlight>
                <a:sym typeface="+mn-ea"/>
              </a:rPr>
              <a:t>Skip-Gram模型与CBOW模型相反，是根据目标词预测其上下文。</a:t>
            </a:r>
            <a:endParaRPr lang="zh-CN" altLang="en-US">
              <a:highlight>
                <a:srgbClr val="FFFF00"/>
              </a:highlight>
            </a:endParaRPr>
          </a:p>
          <a:p>
            <a:pPr>
              <a:lnSpc>
                <a:spcPts val="3600"/>
              </a:lnSpc>
              <a:spcBef>
                <a:spcPts val="0"/>
              </a:spcBef>
              <a:buFont typeface="Wingdings" panose="05000000000000000000" pitchFamily="2" charset="2"/>
              <a:buChar char="p"/>
            </a:pPr>
            <a:endParaRPr lang="en-US" altLang="zh-CN" kern="100" dirty="0">
              <a:highlight>
                <a:srgbClr val="FFFF00"/>
              </a:highlight>
              <a:latin typeface="华文仿宋" panose="02010600040101010101" pitchFamily="2" charset="-122"/>
              <a:ea typeface="华文仿宋" panose="02010600040101010101" pitchFamily="2" charset="-122"/>
            </a:endParaRPr>
          </a:p>
          <a:p>
            <a:pPr>
              <a:lnSpc>
                <a:spcPts val="3600"/>
              </a:lnSpc>
              <a:spcBef>
                <a:spcPts val="0"/>
              </a:spcBef>
              <a:buFont typeface="Wingdings" panose="05000000000000000000" pitchFamily="2" charset="2"/>
              <a:buChar char="p"/>
            </a:pPr>
            <a:endParaRPr lang="en-US" altLang="zh-CN" b="0" dirty="0"/>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1082675" y="3813810"/>
            <a:ext cx="3309620" cy="3044190"/>
          </a:xfrm>
          <a:prstGeom prst="rect">
            <a:avLst/>
          </a:prstGeom>
        </p:spPr>
      </p:pic>
      <p:grpSp>
        <p:nvGrpSpPr>
          <p:cNvPr id="10" name="组合 9"/>
          <p:cNvGrpSpPr/>
          <p:nvPr/>
        </p:nvGrpSpPr>
        <p:grpSpPr>
          <a:xfrm>
            <a:off x="4585970" y="3696335"/>
            <a:ext cx="3608070" cy="1423035"/>
            <a:chOff x="463550" y="3172693"/>
            <a:chExt cx="8101693" cy="3015571"/>
          </a:xfrm>
        </p:grpSpPr>
        <p:pic>
          <p:nvPicPr>
            <p:cNvPr id="11" name="Picture 2" descr="preview"/>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3172693"/>
              <a:ext cx="8101693" cy="3015571"/>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4"/>
            <a:stretch>
              <a:fillRect/>
            </a:stretch>
          </p:blipFill>
          <p:spPr>
            <a:xfrm>
              <a:off x="6168582" y="5645150"/>
              <a:ext cx="2225095" cy="372976"/>
            </a:xfrm>
            <a:prstGeom prst="rect">
              <a:avLst/>
            </a:prstGeom>
          </p:spPr>
        </p:pic>
      </p:grpSp>
      <p:grpSp>
        <p:nvGrpSpPr>
          <p:cNvPr id="9" name="组合 8"/>
          <p:cNvGrpSpPr/>
          <p:nvPr/>
        </p:nvGrpSpPr>
        <p:grpSpPr>
          <a:xfrm>
            <a:off x="4709160" y="5119370"/>
            <a:ext cx="3361690" cy="1717040"/>
            <a:chOff x="-746700" y="939421"/>
            <a:chExt cx="10839450" cy="6324600"/>
          </a:xfrm>
        </p:grpSpPr>
        <p:pic>
          <p:nvPicPr>
            <p:cNvPr id="3" name="图片 2"/>
            <p:cNvPicPr>
              <a:picLocks noChangeAspect="1"/>
            </p:cNvPicPr>
            <p:nvPr/>
          </p:nvPicPr>
          <p:blipFill>
            <a:blip r:embed="rId5"/>
            <a:stretch>
              <a:fillRect/>
            </a:stretch>
          </p:blipFill>
          <p:spPr>
            <a:xfrm>
              <a:off x="-746700" y="939421"/>
              <a:ext cx="10839450" cy="6324600"/>
            </a:xfrm>
            <a:prstGeom prst="rect">
              <a:avLst/>
            </a:prstGeom>
          </p:spPr>
        </p:pic>
        <p:pic>
          <p:nvPicPr>
            <p:cNvPr id="6" name="图片 5"/>
            <p:cNvPicPr>
              <a:picLocks noChangeAspect="1"/>
            </p:cNvPicPr>
            <p:nvPr/>
          </p:nvPicPr>
          <p:blipFill>
            <a:blip r:embed="rId6"/>
            <a:stretch>
              <a:fillRect/>
            </a:stretch>
          </p:blipFill>
          <p:spPr>
            <a:xfrm>
              <a:off x="7169083" y="6670086"/>
              <a:ext cx="2724559" cy="359352"/>
            </a:xfrm>
            <a:prstGeom prst="rect">
              <a:avLst/>
            </a:prstGeom>
          </p:spPr>
        </p:pic>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第六章</a:t>
            </a:r>
            <a:r>
              <a:rPr lang="en-US" altLang="zh-CN" sz="3200" b="1" dirty="0">
                <a:latin typeface="+mj-ea"/>
              </a:rPr>
              <a:t> </a:t>
            </a:r>
            <a:r>
              <a:rPr lang="zh-CN" altLang="en-US" sz="3200" b="1" dirty="0">
                <a:latin typeface="+mj-ea"/>
              </a:rPr>
              <a:t>文本分类与文本聚类</a:t>
            </a:r>
          </a:p>
        </p:txBody>
      </p:sp>
      <p:sp>
        <p:nvSpPr>
          <p:cNvPr id="5" name="内容占位符 4"/>
          <p:cNvSpPr>
            <a:spLocks noGrp="1"/>
          </p:cNvSpPr>
          <p:nvPr>
            <p:ph idx="1"/>
          </p:nvPr>
        </p:nvSpPr>
        <p:spPr>
          <a:xfrm>
            <a:off x="200242" y="969201"/>
            <a:ext cx="8744607" cy="3023044"/>
          </a:xfrm>
        </p:spPr>
        <p:txBody>
          <a:bodyPr>
            <a:noAutofit/>
          </a:bodyPr>
          <a:lstStyle/>
          <a:p>
            <a:pPr marL="457200" indent="-457200">
              <a:lnSpc>
                <a:spcPts val="3600"/>
              </a:lnSpc>
              <a:spcBef>
                <a:spcPts val="0"/>
              </a:spcBef>
              <a:buFont typeface="+mj-ea"/>
              <a:buAutoNum type="circleNumDbPlain"/>
            </a:pPr>
            <a:r>
              <a:rPr lang="zh-CN" altLang="en-US" sz="2400" dirty="0">
                <a:sym typeface="+mn-ea"/>
              </a:rPr>
              <a:t>文本分类：在给定分类体系下，根据文本内容自动确定文本类别的过程。</a:t>
            </a:r>
            <a:endParaRPr lang="zh-CN" altLang="en-US" sz="2400" dirty="0"/>
          </a:p>
          <a:p>
            <a:pPr marL="457200" indent="-457200">
              <a:lnSpc>
                <a:spcPts val="3600"/>
              </a:lnSpc>
              <a:spcBef>
                <a:spcPts val="0"/>
              </a:spcBef>
              <a:buFont typeface="+mj-ea"/>
              <a:buAutoNum type="circleNumDbPlain"/>
            </a:pPr>
            <a:r>
              <a:rPr lang="zh-CN" altLang="en-US" sz="2400" dirty="0">
                <a:sym typeface="+mn-ea"/>
              </a:rPr>
              <a:t>文本聚类：依据同类的文档相似度较</a:t>
            </a:r>
            <a:r>
              <a:rPr lang="zh-CN" altLang="en-US" sz="2400" dirty="0">
                <a:highlight>
                  <a:srgbClr val="FFFF00"/>
                </a:highlight>
                <a:sym typeface="+mn-ea"/>
              </a:rPr>
              <a:t>大</a:t>
            </a:r>
            <a:r>
              <a:rPr lang="zh-CN" altLang="en-US" sz="2400" dirty="0">
                <a:sym typeface="+mn-ea"/>
              </a:rPr>
              <a:t>，而不同类的文档相似度较</a:t>
            </a:r>
            <a:r>
              <a:rPr lang="zh-CN" altLang="en-US" sz="2400" dirty="0">
                <a:highlight>
                  <a:srgbClr val="FFFF00"/>
                </a:highlight>
                <a:sym typeface="+mn-ea"/>
              </a:rPr>
              <a:t>小</a:t>
            </a:r>
            <a:r>
              <a:rPr lang="zh-CN" altLang="en-US" sz="2400" dirty="0">
                <a:sym typeface="+mn-ea"/>
              </a:rPr>
              <a:t>的聚类假设，将文本进行聚类。</a:t>
            </a:r>
            <a:endParaRPr lang="en-US" altLang="zh-CN" sz="2400" b="0" dirty="0"/>
          </a:p>
          <a:p>
            <a:pPr marL="457200" lvl="1" indent="-457200">
              <a:lnSpc>
                <a:spcPts val="3600"/>
              </a:lnSpc>
              <a:spcBef>
                <a:spcPts val="0"/>
              </a:spcBef>
              <a:buFont typeface="+mj-ea"/>
              <a:buAutoNum type="circleNumDbPlain" startAt="3"/>
            </a:pPr>
            <a:r>
              <a:rPr lang="zh-CN" sz="2400" dirty="0">
                <a:latin typeface="+mn-ea"/>
                <a:cs typeface="Times New Roman" panose="02020603050405020304" charset="0"/>
                <a:sym typeface="+mn-ea"/>
              </a:rPr>
              <a:t>摘要抽取：利用计算机自动地从原始文档中提取出能够准确地反映该文档中心内容的简单连贯的短文。</a:t>
            </a:r>
          </a:p>
          <a:p>
            <a:pPr marL="457200" lvl="1" indent="-457200">
              <a:lnSpc>
                <a:spcPts val="3600"/>
              </a:lnSpc>
              <a:spcBef>
                <a:spcPts val="0"/>
              </a:spcBef>
              <a:buFont typeface="+mj-ea"/>
              <a:buAutoNum type="circleNumDbPlain" startAt="3"/>
            </a:pPr>
            <a:r>
              <a:rPr lang="zh-CN" altLang="en-US" sz="2400" dirty="0">
                <a:sym typeface="+mn-ea"/>
              </a:rPr>
              <a:t>新闻分类</a:t>
            </a:r>
            <a:r>
              <a:rPr sz="2400" dirty="0">
                <a:solidFill>
                  <a:srgbClr val="002060"/>
                </a:solidFill>
                <a:sym typeface="+mn-ea"/>
              </a:rPr>
              <a:t>: </a:t>
            </a:r>
            <a:r>
              <a:rPr lang="zh-CN" sz="2400" dirty="0">
                <a:latin typeface="+mn-ea"/>
                <a:cs typeface="Times New Roman" panose="02020603050405020304" charset="0"/>
                <a:sym typeface="+mn-ea"/>
              </a:rPr>
              <a:t>根据新闻内容，将新闻按照一定的分类标准分类。</a:t>
            </a:r>
          </a:p>
          <a:p>
            <a:pPr marL="457200" lvl="1" indent="-457200">
              <a:lnSpc>
                <a:spcPts val="3600"/>
              </a:lnSpc>
              <a:spcBef>
                <a:spcPts val="0"/>
              </a:spcBef>
              <a:buFont typeface="+mj-ea"/>
              <a:buAutoNum type="circleNumDbPlain" startAt="3"/>
            </a:pPr>
            <a:r>
              <a:rPr lang="zh-CN" altLang="en-US" sz="2400" dirty="0">
                <a:solidFill>
                  <a:srgbClr val="FF0000"/>
                </a:solidFill>
                <a:sym typeface="+mn-ea"/>
              </a:rPr>
              <a:t>情感分析</a:t>
            </a:r>
            <a:r>
              <a:rPr lang="zh-CN" altLang="en-US" sz="2400" dirty="0">
                <a:solidFill>
                  <a:srgbClr val="002060"/>
                </a:solidFill>
                <a:sym typeface="+mn-ea"/>
              </a:rPr>
              <a:t>：</a:t>
            </a:r>
            <a:r>
              <a:rPr lang="zh-CN" sz="2400" dirty="0">
                <a:latin typeface="+mn-ea"/>
                <a:cs typeface="Times New Roman" panose="02020603050405020304" charset="0"/>
                <a:sym typeface="+mn-ea"/>
              </a:rPr>
              <a:t>对带有主观感情色彩的文本内容进行分析和处理的过程，按照不同情感将其划分为若干类。</a:t>
            </a:r>
          </a:p>
          <a:p>
            <a:pPr marL="457200" lvl="1" indent="-457200">
              <a:lnSpc>
                <a:spcPts val="3600"/>
              </a:lnSpc>
              <a:spcBef>
                <a:spcPts val="0"/>
              </a:spcBef>
              <a:buFont typeface="+mj-ea"/>
              <a:buAutoNum type="circleNumDbPlain" startAt="3"/>
            </a:pPr>
            <a:r>
              <a:rPr lang="zh-CN" altLang="en-US" sz="2400" dirty="0">
                <a:solidFill>
                  <a:srgbClr val="FF0000"/>
                </a:solidFill>
                <a:sym typeface="+mn-ea"/>
              </a:rPr>
              <a:t>文本情感分析</a:t>
            </a:r>
            <a:r>
              <a:rPr lang="zh-CN" altLang="en-US" sz="2400" dirty="0">
                <a:sym typeface="+mn-ea"/>
              </a:rPr>
              <a:t>又称意见挖掘，是指通过计算技术对文本的主客观性、观点、情绪、极性的挖掘和分析，对文本的情感倾向做出</a:t>
            </a:r>
            <a:r>
              <a:rPr lang="zh-CN" altLang="en-US" sz="2400" dirty="0">
                <a:solidFill>
                  <a:srgbClr val="0070C0"/>
                </a:solidFill>
                <a:sym typeface="+mn-ea"/>
              </a:rPr>
              <a:t>分类</a:t>
            </a:r>
            <a:r>
              <a:rPr lang="zh-CN" altLang="en-US" sz="2400" dirty="0">
                <a:sym typeface="+mn-ea"/>
              </a:rPr>
              <a:t>判断。</a:t>
            </a:r>
            <a:endParaRPr lang="en-US" altLang="zh-CN" sz="2400" b="0" dirty="0">
              <a:latin typeface="仿宋" panose="02010609060101010101" pitchFamily="49" charset="-122"/>
              <a:ea typeface="仿宋" panose="02010609060101010101" pitchFamily="49" charset="-122"/>
            </a:endParaRPr>
          </a:p>
          <a:p>
            <a:pPr marL="457200" indent="-457200">
              <a:lnSpc>
                <a:spcPts val="3600"/>
              </a:lnSpc>
              <a:spcBef>
                <a:spcPts val="0"/>
              </a:spcBef>
              <a:buFont typeface="+mj-ea"/>
              <a:buAutoNum type="circleNumDbPlain"/>
            </a:pPr>
            <a:endParaRPr lang="en-US" altLang="zh-CN" sz="2400" b="0" dirty="0">
              <a:latin typeface="仿宋" panose="02010609060101010101" pitchFamily="49" charset="-122"/>
              <a:ea typeface="仿宋" panose="02010609060101010101" pitchFamily="49" charset="-122"/>
            </a:endParaRPr>
          </a:p>
          <a:p>
            <a:pPr marL="457200" lvl="1" indent="-457200">
              <a:lnSpc>
                <a:spcPts val="3600"/>
              </a:lnSpc>
              <a:spcBef>
                <a:spcPts val="0"/>
              </a:spcBef>
              <a:buFont typeface="+mj-ea"/>
              <a:buAutoNum type="circleNumDbPlain" startAt="3"/>
            </a:pPr>
            <a:endParaRPr lang="zh-CN" altLang="en-US" sz="2400" dirty="0">
              <a:latin typeface="+mn-ea"/>
            </a:endParaRPr>
          </a:p>
          <a:p>
            <a:pPr>
              <a:lnSpc>
                <a:spcPts val="3600"/>
              </a:lnSpc>
              <a:spcBef>
                <a:spcPts val="0"/>
              </a:spcBef>
              <a:buFont typeface="Wingdings" panose="05000000000000000000" pitchFamily="2" charset="2"/>
              <a:buChar char="p"/>
            </a:pPr>
            <a:endParaRPr lang="en-US" altLang="zh-CN" sz="2400" b="0" dirty="0"/>
          </a:p>
          <a:p>
            <a:pPr lvl="0">
              <a:lnSpc>
                <a:spcPts val="3600"/>
              </a:lnSpc>
              <a:spcBef>
                <a:spcPts val="0"/>
              </a:spcBef>
              <a:buFont typeface="Wingdings" panose="05000000000000000000" pitchFamily="2" charset="2"/>
              <a:buChar char="p"/>
            </a:pPr>
            <a:endParaRPr lang="zh-CN" altLang="en-US" sz="2400" b="0" dirty="0">
              <a:solidFill>
                <a:prstClr val="black"/>
              </a:solidFill>
            </a:endParaRPr>
          </a:p>
          <a:p>
            <a:pPr marL="0" lvl="0" indent="0">
              <a:lnSpc>
                <a:spcPct val="100000"/>
              </a:lnSpc>
              <a:spcBef>
                <a:spcPts val="0"/>
              </a:spcBef>
              <a:buNone/>
            </a:pPr>
            <a:endParaRPr lang="en-US" altLang="zh-CN" sz="2400"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sz="2400" kern="100" dirty="0">
              <a:solidFill>
                <a:prstClr val="black"/>
              </a:solidFill>
              <a:latin typeface="黑体" panose="02010609060101010101" pitchFamily="49" charset="-122"/>
              <a:ea typeface="黑体" panose="02010609060101010101" pitchFamily="49" charset="-122"/>
            </a:endParaRPr>
          </a:p>
          <a:p>
            <a:pPr marL="0" lvl="0" indent="0">
              <a:lnSpc>
                <a:spcPts val="3600"/>
              </a:lnSpc>
              <a:spcBef>
                <a:spcPts val="0"/>
              </a:spcBef>
              <a:buFont typeface="Wingdings" panose="05000000000000000000" pitchFamily="2" charset="2"/>
              <a:buNone/>
            </a:pPr>
            <a:endParaRPr lang="zh-CN" altLang="zh-CN" kern="1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第六章</a:t>
            </a:r>
            <a:r>
              <a:rPr lang="en-US" altLang="zh-CN" sz="3200" b="1" dirty="0">
                <a:latin typeface="+mj-ea"/>
              </a:rPr>
              <a:t> </a:t>
            </a:r>
            <a:r>
              <a:rPr lang="zh-CN" altLang="en-US" sz="3200" b="1" dirty="0">
                <a:latin typeface="+mj-ea"/>
              </a:rPr>
              <a:t>文本分类与文本聚类</a:t>
            </a:r>
          </a:p>
        </p:txBody>
      </p:sp>
      <p:sp>
        <p:nvSpPr>
          <p:cNvPr id="5" name="内容占位符 4"/>
          <p:cNvSpPr>
            <a:spLocks noGrp="1"/>
          </p:cNvSpPr>
          <p:nvPr>
            <p:ph idx="1"/>
          </p:nvPr>
        </p:nvSpPr>
        <p:spPr>
          <a:xfrm>
            <a:off x="200242" y="969201"/>
            <a:ext cx="8744607" cy="3023044"/>
          </a:xfrm>
        </p:spPr>
        <p:txBody>
          <a:bodyPr>
            <a:noAutofit/>
          </a:bodyPr>
          <a:lstStyle/>
          <a:p>
            <a:pPr>
              <a:lnSpc>
                <a:spcPts val="3600"/>
              </a:lnSpc>
              <a:spcBef>
                <a:spcPts val="0"/>
              </a:spcBef>
              <a:buFont typeface="Wingdings" panose="05000000000000000000" pitchFamily="2" charset="2"/>
              <a:buChar char="p"/>
            </a:pPr>
            <a:r>
              <a:rPr lang="zh-CN" altLang="en-US">
                <a:solidFill>
                  <a:srgbClr val="002060"/>
                </a:solidFill>
                <a:sym typeface="+mn-ea"/>
              </a:rPr>
              <a:t>文本分类的一般</a:t>
            </a:r>
            <a:r>
              <a:rPr lang="zh-CN" altLang="en-US">
                <a:sym typeface="+mn-ea"/>
              </a:rPr>
              <a:t>步骤【排序】</a:t>
            </a:r>
            <a:r>
              <a:rPr lang="zh-CN" altLang="en-US">
                <a:solidFill>
                  <a:srgbClr val="002060"/>
                </a:solidFill>
                <a:sym typeface="+mn-ea"/>
              </a:rPr>
              <a:t>：</a:t>
            </a:r>
            <a:endParaRPr lang="en-US" altLang="zh-CN" sz="2400" b="0" dirty="0"/>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sp>
        <p:nvSpPr>
          <p:cNvPr id="6" name="矩形 5"/>
          <p:cNvSpPr/>
          <p:nvPr/>
        </p:nvSpPr>
        <p:spPr>
          <a:xfrm>
            <a:off x="272049" y="1955540"/>
            <a:ext cx="8583627" cy="4247317"/>
          </a:xfrm>
          <a:prstGeom prst="rect">
            <a:avLst/>
          </a:prstGeom>
          <a:ln w="19050">
            <a:solidFill>
              <a:srgbClr val="0070C0"/>
            </a:solidFill>
          </a:ln>
        </p:spPr>
        <p:txBody>
          <a:bodyPr wrap="square">
            <a:spAutoFit/>
          </a:bodyPr>
          <a:lstStyle/>
          <a:p>
            <a:pPr marL="457200" indent="-457200">
              <a:lnSpc>
                <a:spcPts val="3600"/>
              </a:lnSpc>
              <a:buFont typeface="+mj-ea"/>
              <a:buAutoNum type="circleNumDbPlain"/>
            </a:pPr>
            <a:r>
              <a:rPr lang="zh-CN" altLang="en-US" sz="2400" b="1" dirty="0">
                <a:solidFill>
                  <a:srgbClr val="002060"/>
                </a:solidFill>
                <a:latin typeface="黑体" panose="02010609060101010101" pitchFamily="49" charset="-122"/>
                <a:ea typeface="黑体" panose="02010609060101010101" pitchFamily="49" charset="-122"/>
              </a:rPr>
              <a:t>定义阶段</a:t>
            </a:r>
            <a:r>
              <a:rPr lang="zh-CN" altLang="en-US" sz="2400" dirty="0">
                <a:solidFill>
                  <a:prstClr val="black"/>
                </a:solidFill>
                <a:latin typeface="黑体" panose="02010609060101010101" pitchFamily="49" charset="-122"/>
                <a:ea typeface="黑体" panose="02010609060101010101" pitchFamily="49" charset="-122"/>
              </a:rPr>
              <a:t>：定义数据以及分类体系，具体分为哪些类别，需要哪些数据。</a:t>
            </a:r>
            <a:endParaRPr lang="en-US" altLang="zh-CN" sz="2400" dirty="0">
              <a:solidFill>
                <a:prstClr val="black"/>
              </a:solidFill>
              <a:latin typeface="黑体" panose="02010609060101010101" pitchFamily="49" charset="-122"/>
              <a:ea typeface="黑体" panose="02010609060101010101" pitchFamily="49" charset="-122"/>
            </a:endParaRPr>
          </a:p>
          <a:p>
            <a:pPr marL="457200" indent="-457200">
              <a:lnSpc>
                <a:spcPts val="3600"/>
              </a:lnSpc>
              <a:buFont typeface="+mj-ea"/>
              <a:buAutoNum type="circleNumDbPlain"/>
            </a:pPr>
            <a:r>
              <a:rPr lang="zh-CN" altLang="en-US" sz="2400" b="1" dirty="0">
                <a:solidFill>
                  <a:srgbClr val="002060"/>
                </a:solidFill>
                <a:latin typeface="黑体" panose="02010609060101010101" pitchFamily="49" charset="-122"/>
                <a:ea typeface="黑体" panose="02010609060101010101" pitchFamily="49" charset="-122"/>
              </a:rPr>
              <a:t>数据预处理：</a:t>
            </a:r>
            <a:r>
              <a:rPr lang="zh-CN" altLang="en-US" sz="2400" dirty="0">
                <a:solidFill>
                  <a:prstClr val="black"/>
                </a:solidFill>
                <a:latin typeface="黑体" panose="02010609060101010101" pitchFamily="49" charset="-122"/>
                <a:ea typeface="黑体" panose="02010609060101010101" pitchFamily="49" charset="-122"/>
              </a:rPr>
              <a:t>对文档做</a:t>
            </a:r>
            <a:r>
              <a:rPr lang="zh-CN" altLang="en-US" sz="2400" dirty="0">
                <a:solidFill>
                  <a:srgbClr val="7030A0"/>
                </a:solidFill>
                <a:latin typeface="黑体" panose="02010609060101010101" pitchFamily="49" charset="-122"/>
                <a:ea typeface="黑体" panose="02010609060101010101" pitchFamily="49" charset="-122"/>
              </a:rPr>
              <a:t>分词、去停用词</a:t>
            </a:r>
            <a:r>
              <a:rPr lang="zh-CN" altLang="en-US" sz="2400" dirty="0">
                <a:solidFill>
                  <a:prstClr val="black"/>
                </a:solidFill>
                <a:latin typeface="黑体" panose="02010609060101010101" pitchFamily="49" charset="-122"/>
                <a:ea typeface="黑体" panose="02010609060101010101" pitchFamily="49" charset="-122"/>
              </a:rPr>
              <a:t>等准备工作。</a:t>
            </a:r>
            <a:endParaRPr lang="en-US" altLang="zh-CN" sz="2400" dirty="0">
              <a:solidFill>
                <a:prstClr val="black"/>
              </a:solidFill>
              <a:latin typeface="黑体" panose="02010609060101010101" pitchFamily="49" charset="-122"/>
              <a:ea typeface="黑体" panose="02010609060101010101" pitchFamily="49" charset="-122"/>
            </a:endParaRPr>
          </a:p>
          <a:p>
            <a:pPr marL="457200" indent="-457200">
              <a:lnSpc>
                <a:spcPts val="3600"/>
              </a:lnSpc>
              <a:buFont typeface="+mj-ea"/>
              <a:buAutoNum type="circleNumDbPlain"/>
            </a:pPr>
            <a:r>
              <a:rPr lang="zh-CN" altLang="en-US" sz="2400" b="1" dirty="0">
                <a:solidFill>
                  <a:srgbClr val="002060"/>
                </a:solidFill>
                <a:latin typeface="黑体" panose="02010609060101010101" pitchFamily="49" charset="-122"/>
                <a:ea typeface="黑体" panose="02010609060101010101" pitchFamily="49" charset="-122"/>
              </a:rPr>
              <a:t>数据提取特征：</a:t>
            </a:r>
            <a:r>
              <a:rPr lang="zh-CN" altLang="en-US" sz="2400" dirty="0">
                <a:solidFill>
                  <a:prstClr val="black"/>
                </a:solidFill>
                <a:latin typeface="黑体" panose="02010609060101010101" pitchFamily="49" charset="-122"/>
                <a:ea typeface="黑体" panose="02010609060101010101" pitchFamily="49" charset="-122"/>
              </a:rPr>
              <a:t>对</a:t>
            </a:r>
            <a:r>
              <a:rPr lang="zh-CN" altLang="en-US" sz="2400" dirty="0">
                <a:solidFill>
                  <a:srgbClr val="7030A0"/>
                </a:solidFill>
                <a:latin typeface="黑体" panose="02010609060101010101" pitchFamily="49" charset="-122"/>
                <a:ea typeface="黑体" panose="02010609060101010101" pitchFamily="49" charset="-122"/>
              </a:rPr>
              <a:t>文档矩阵进行降维</a:t>
            </a:r>
            <a:r>
              <a:rPr lang="zh-CN" altLang="en-US" sz="2400" dirty="0">
                <a:solidFill>
                  <a:prstClr val="black"/>
                </a:solidFill>
                <a:latin typeface="黑体" panose="02010609060101010101" pitchFamily="49" charset="-122"/>
                <a:ea typeface="黑体" panose="02010609060101010101" pitchFamily="49" charset="-122"/>
              </a:rPr>
              <a:t>，</a:t>
            </a:r>
            <a:r>
              <a:rPr lang="zh-CN" altLang="en-US" sz="2400" dirty="0">
                <a:solidFill>
                  <a:srgbClr val="7030A0"/>
                </a:solidFill>
                <a:latin typeface="黑体" panose="02010609060101010101" pitchFamily="49" charset="-122"/>
                <a:ea typeface="黑体" panose="02010609060101010101" pitchFamily="49" charset="-122"/>
              </a:rPr>
              <a:t>提取</a:t>
            </a:r>
            <a:r>
              <a:rPr lang="zh-CN" altLang="en-US" sz="2400" dirty="0">
                <a:solidFill>
                  <a:prstClr val="black"/>
                </a:solidFill>
                <a:latin typeface="黑体" panose="02010609060101010101" pitchFamily="49" charset="-122"/>
                <a:ea typeface="黑体" panose="02010609060101010101" pitchFamily="49" charset="-122"/>
              </a:rPr>
              <a:t>训练集中最有用的</a:t>
            </a:r>
            <a:r>
              <a:rPr lang="zh-CN" altLang="en-US" sz="2400" dirty="0">
                <a:solidFill>
                  <a:srgbClr val="7030A0"/>
                </a:solidFill>
                <a:latin typeface="黑体" panose="02010609060101010101" pitchFamily="49" charset="-122"/>
                <a:ea typeface="黑体" panose="02010609060101010101" pitchFamily="49" charset="-122"/>
              </a:rPr>
              <a:t>特征</a:t>
            </a:r>
            <a:r>
              <a:rPr lang="zh-CN" altLang="en-US" sz="2400" dirty="0">
                <a:solidFill>
                  <a:prstClr val="black"/>
                </a:solidFill>
                <a:latin typeface="黑体" panose="02010609060101010101" pitchFamily="49" charset="-122"/>
                <a:ea typeface="黑体" panose="02010609060101010101" pitchFamily="49" charset="-122"/>
              </a:rPr>
              <a:t>。（文本向量化表示）</a:t>
            </a:r>
            <a:endParaRPr lang="en-US" altLang="zh-CN" sz="2400" dirty="0">
              <a:solidFill>
                <a:prstClr val="black"/>
              </a:solidFill>
              <a:latin typeface="黑体" panose="02010609060101010101" pitchFamily="49" charset="-122"/>
              <a:ea typeface="黑体" panose="02010609060101010101" pitchFamily="49" charset="-122"/>
            </a:endParaRPr>
          </a:p>
          <a:p>
            <a:pPr marL="457200" indent="-457200">
              <a:lnSpc>
                <a:spcPts val="3600"/>
              </a:lnSpc>
              <a:buFont typeface="+mj-ea"/>
              <a:buAutoNum type="circleNumDbPlain"/>
            </a:pPr>
            <a:r>
              <a:rPr lang="zh-CN" altLang="en-US" sz="2400" b="1" dirty="0">
                <a:solidFill>
                  <a:srgbClr val="002060"/>
                </a:solidFill>
                <a:latin typeface="黑体" panose="02010609060101010101" pitchFamily="49" charset="-122"/>
                <a:ea typeface="黑体" panose="02010609060101010101" pitchFamily="49" charset="-122"/>
              </a:rPr>
              <a:t>模型训练阶段：</a:t>
            </a:r>
            <a:r>
              <a:rPr lang="zh-CN" altLang="en-US" sz="2400" dirty="0">
                <a:solidFill>
                  <a:prstClr val="black"/>
                </a:solidFill>
                <a:latin typeface="黑体" panose="02010609060101010101" pitchFamily="49" charset="-122"/>
                <a:ea typeface="黑体" panose="02010609060101010101" pitchFamily="49" charset="-122"/>
              </a:rPr>
              <a:t>选择具体的分类模型以及算法，训练出文本分类器。</a:t>
            </a:r>
            <a:endParaRPr lang="en-US" altLang="zh-CN" sz="2400" dirty="0">
              <a:solidFill>
                <a:prstClr val="black"/>
              </a:solidFill>
              <a:latin typeface="黑体" panose="02010609060101010101" pitchFamily="49" charset="-122"/>
              <a:ea typeface="黑体" panose="02010609060101010101" pitchFamily="49" charset="-122"/>
            </a:endParaRPr>
          </a:p>
          <a:p>
            <a:pPr marL="457200" indent="-457200">
              <a:lnSpc>
                <a:spcPts val="3600"/>
              </a:lnSpc>
              <a:buFont typeface="+mj-ea"/>
              <a:buAutoNum type="circleNumDbPlain"/>
            </a:pPr>
            <a:r>
              <a:rPr lang="zh-CN" altLang="en-US" sz="2400" b="1" dirty="0">
                <a:solidFill>
                  <a:srgbClr val="002060"/>
                </a:solidFill>
                <a:latin typeface="黑体" panose="02010609060101010101" pitchFamily="49" charset="-122"/>
                <a:ea typeface="黑体" panose="02010609060101010101" pitchFamily="49" charset="-122"/>
              </a:rPr>
              <a:t>评测阶段：</a:t>
            </a:r>
            <a:r>
              <a:rPr lang="zh-CN" altLang="en-US" sz="2400" dirty="0">
                <a:solidFill>
                  <a:prstClr val="black"/>
                </a:solidFill>
                <a:latin typeface="黑体" panose="02010609060101010101" pitchFamily="49" charset="-122"/>
                <a:ea typeface="黑体" panose="02010609060101010101" pitchFamily="49" charset="-122"/>
              </a:rPr>
              <a:t>在测试集上测试并评价分类器的性能。</a:t>
            </a:r>
            <a:endParaRPr lang="en-US" altLang="zh-CN" sz="2400" dirty="0">
              <a:solidFill>
                <a:prstClr val="black"/>
              </a:solidFill>
              <a:latin typeface="黑体" panose="02010609060101010101" pitchFamily="49" charset="-122"/>
              <a:ea typeface="黑体" panose="02010609060101010101" pitchFamily="49" charset="-122"/>
            </a:endParaRPr>
          </a:p>
          <a:p>
            <a:pPr marL="457200" indent="-457200">
              <a:lnSpc>
                <a:spcPts val="3600"/>
              </a:lnSpc>
              <a:buFont typeface="+mj-ea"/>
              <a:buAutoNum type="circleNumDbPlain"/>
            </a:pPr>
            <a:r>
              <a:rPr lang="zh-CN" altLang="en-US" sz="2400" b="1" dirty="0">
                <a:solidFill>
                  <a:srgbClr val="002060"/>
                </a:solidFill>
                <a:latin typeface="黑体" panose="02010609060101010101" pitchFamily="49" charset="-122"/>
                <a:ea typeface="黑体" panose="02010609060101010101" pitchFamily="49" charset="-122"/>
              </a:rPr>
              <a:t>应用阶段：</a:t>
            </a:r>
            <a:r>
              <a:rPr lang="zh-CN" altLang="en-US" sz="2400" dirty="0">
                <a:solidFill>
                  <a:prstClr val="black"/>
                </a:solidFill>
                <a:latin typeface="黑体" panose="02010609060101010101" pitchFamily="49" charset="-122"/>
                <a:ea typeface="黑体" panose="02010609060101010101" pitchFamily="49" charset="-122"/>
              </a:rPr>
              <a:t>应用性能最高的分类模型对待分类文档进行分类。</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第六章</a:t>
            </a:r>
            <a:r>
              <a:rPr lang="en-US" altLang="zh-CN" sz="3200" b="1" dirty="0">
                <a:latin typeface="+mj-ea"/>
              </a:rPr>
              <a:t> </a:t>
            </a:r>
            <a:r>
              <a:rPr lang="zh-CN" altLang="en-US" sz="3200" b="1" dirty="0">
                <a:latin typeface="+mj-ea"/>
              </a:rPr>
              <a:t>文本分类与文本聚类</a:t>
            </a:r>
          </a:p>
        </p:txBody>
      </p:sp>
      <p:sp>
        <p:nvSpPr>
          <p:cNvPr id="5" name="内容占位符 4"/>
          <p:cNvSpPr>
            <a:spLocks noGrp="1"/>
          </p:cNvSpPr>
          <p:nvPr>
            <p:ph idx="1"/>
          </p:nvPr>
        </p:nvSpPr>
        <p:spPr>
          <a:xfrm>
            <a:off x="200242" y="969201"/>
            <a:ext cx="8744607" cy="3023044"/>
          </a:xfrm>
        </p:spPr>
        <p:txBody>
          <a:bodyPr>
            <a:noAutofit/>
          </a:bodyPr>
          <a:lstStyle/>
          <a:p>
            <a:pPr>
              <a:buFont typeface="Wingdings" panose="05000000000000000000" pitchFamily="2" charset="2"/>
              <a:buChar char="p"/>
              <a:defRPr/>
            </a:pPr>
            <a:r>
              <a:rPr lang="zh-CN" altLang="en-US" sz="2400" b="1">
                <a:solidFill>
                  <a:srgbClr val="002060"/>
                </a:solidFill>
                <a:latin typeface="微软雅黑" panose="020B0503020204020204" pitchFamily="34" charset="-122"/>
                <a:ea typeface="微软雅黑" panose="020B0503020204020204" pitchFamily="34" charset="-122"/>
                <a:cs typeface="+mn-cs"/>
                <a:sym typeface="+mn-ea"/>
              </a:rPr>
              <a:t>文本分类常用算法：</a:t>
            </a:r>
          </a:p>
          <a:p>
            <a:pPr marL="0" indent="0">
              <a:buFont typeface="Wingdings" panose="05000000000000000000" pitchFamily="2" charset="2"/>
              <a:buNone/>
              <a:defRPr/>
            </a:pPr>
            <a:r>
              <a:rPr lang="zh-CN" altLang="en-US">
                <a:solidFill>
                  <a:srgbClr val="002060"/>
                </a:solidFill>
                <a:sym typeface="+mn-ea"/>
              </a:rPr>
              <a:t>基于规则特征匹配的方法（特征工程）</a:t>
            </a:r>
            <a:endParaRPr lang="zh-CN" altLang="en-US" sz="2400">
              <a:solidFill>
                <a:srgbClr val="002060"/>
              </a:solidFill>
              <a:sym typeface="+mn-ea"/>
            </a:endParaRPr>
          </a:p>
          <a:p>
            <a:pPr marL="0" lvl="1" indent="0">
              <a:buFont typeface="Wingdings" panose="05000000000000000000" pitchFamily="2" charset="2"/>
              <a:buNone/>
              <a:defRPr/>
            </a:pPr>
            <a:r>
              <a:rPr lang="zh-CN" altLang="en-US" sz="2400">
                <a:solidFill>
                  <a:srgbClr val="002060"/>
                </a:solidFill>
                <a:cs typeface="Arial" panose="020B0604020202020204" pitchFamily="34" charset="0"/>
                <a:sym typeface="+mn-ea"/>
              </a:rPr>
              <a:t>传统机器学习方法：特征工程 + 分类算法</a:t>
            </a:r>
          </a:p>
          <a:p>
            <a:pPr marL="0" lvl="1" indent="0">
              <a:buFont typeface="Wingdings" panose="05000000000000000000" pitchFamily="2" charset="2"/>
              <a:buNone/>
              <a:defRPr/>
            </a:pPr>
            <a:r>
              <a:rPr lang="zh-CN" altLang="en-US" sz="2400">
                <a:solidFill>
                  <a:srgbClr val="002060"/>
                </a:solidFill>
                <a:cs typeface="Arial" panose="020B0604020202020204" pitchFamily="34" charset="0"/>
                <a:sym typeface="+mn-ea"/>
              </a:rPr>
              <a:t>深度学习方法：词向量 + 神经网络</a:t>
            </a:r>
          </a:p>
          <a:p>
            <a:pPr marL="0" lvl="1" indent="0">
              <a:buFont typeface="Wingdings" panose="05000000000000000000" pitchFamily="2" charset="2"/>
              <a:buNone/>
              <a:defRPr/>
            </a:pPr>
            <a:r>
              <a:rPr lang="zh-CN" altLang="en-US" sz="2400">
                <a:sym typeface="+mn-ea"/>
              </a:rPr>
              <a:t>如：</a:t>
            </a:r>
            <a:r>
              <a:rPr sz="2400" dirty="0" err="1">
                <a:solidFill>
                  <a:srgbClr val="C00000"/>
                </a:solidFill>
                <a:cs typeface="Times New Roman" panose="02020603050405020304" charset="0"/>
                <a:sym typeface="+mn-ea"/>
              </a:rPr>
              <a:t>fastText</a:t>
            </a:r>
            <a:r>
              <a:rPr lang="zh-CN" altLang="en-US" sz="2400">
                <a:solidFill>
                  <a:srgbClr val="C00000"/>
                </a:solidFill>
                <a:cs typeface="Times New Roman" panose="02020603050405020304" charset="0"/>
                <a:sym typeface="+mn-ea"/>
              </a:rPr>
              <a:t>，</a:t>
            </a:r>
            <a:r>
              <a:rPr sz="2400" dirty="0" err="1">
                <a:solidFill>
                  <a:srgbClr val="C00000"/>
                </a:solidFill>
                <a:cs typeface="Times New Roman" panose="02020603050405020304" charset="0"/>
                <a:sym typeface="+mn-ea"/>
              </a:rPr>
              <a:t>TextCNN</a:t>
            </a:r>
            <a:r>
              <a:rPr lang="zh-CN" altLang="en-US" sz="2400">
                <a:solidFill>
                  <a:srgbClr val="C00000"/>
                </a:solidFill>
                <a:cs typeface="Times New Roman" panose="02020603050405020304" charset="0"/>
                <a:sym typeface="+mn-ea"/>
              </a:rPr>
              <a:t>，</a:t>
            </a:r>
            <a:r>
              <a:rPr sz="2400" dirty="0" err="1">
                <a:solidFill>
                  <a:srgbClr val="C00000"/>
                </a:solidFill>
                <a:sym typeface="+mn-ea"/>
              </a:rPr>
              <a:t>TextRNN</a:t>
            </a:r>
            <a:r>
              <a:rPr lang="zh-CN" altLang="en-US" sz="2400">
                <a:cs typeface="Times New Roman" panose="02020603050405020304" charset="0"/>
                <a:sym typeface="+mn-ea"/>
              </a:rPr>
              <a:t>等</a:t>
            </a:r>
            <a:endParaRPr lang="zh-CN" altLang="en-US" sz="2400" b="1">
              <a:solidFill>
                <a:srgbClr val="002060"/>
              </a:solidFill>
              <a:latin typeface="微软雅黑" panose="020B0503020204020204" pitchFamily="34" charset="-122"/>
              <a:ea typeface="微软雅黑" panose="020B0503020204020204" pitchFamily="34" charset="-122"/>
              <a:cs typeface="+mn-cs"/>
              <a:sym typeface="+mn-ea"/>
            </a:endParaRPr>
          </a:p>
          <a:p>
            <a:pPr>
              <a:buFont typeface="Wingdings" panose="05000000000000000000" pitchFamily="2" charset="2"/>
              <a:buChar char="p"/>
              <a:defRPr/>
            </a:pPr>
            <a:endParaRPr lang="zh-CN" altLang="en-US" sz="2400" b="1">
              <a:solidFill>
                <a:srgbClr val="002060"/>
              </a:solidFill>
              <a:latin typeface="微软雅黑" panose="020B0503020204020204" pitchFamily="34" charset="-122"/>
              <a:ea typeface="微软雅黑" panose="020B0503020204020204" pitchFamily="34" charset="-122"/>
              <a:cs typeface="+mn-cs"/>
              <a:sym typeface="+mn-ea"/>
            </a:endParaRPr>
          </a:p>
          <a:p>
            <a:pPr>
              <a:buFont typeface="Wingdings" panose="05000000000000000000" pitchFamily="2" charset="2"/>
              <a:buChar char="p"/>
              <a:defRPr/>
            </a:pPr>
            <a:r>
              <a:rPr lang="zh-CN" altLang="en-US" sz="2400" b="1">
                <a:solidFill>
                  <a:srgbClr val="002060"/>
                </a:solidFill>
                <a:latin typeface="微软雅黑" panose="020B0503020204020204" pitchFamily="34" charset="-122"/>
                <a:ea typeface="微软雅黑" panose="020B0503020204020204" pitchFamily="34" charset="-122"/>
                <a:cs typeface="+mn-cs"/>
                <a:sym typeface="+mn-ea"/>
              </a:rPr>
              <a:t>常用</a:t>
            </a:r>
            <a:r>
              <a:rPr lang="zh-CN" sz="2400" b="1">
                <a:solidFill>
                  <a:srgbClr val="002060"/>
                </a:solidFill>
                <a:latin typeface="微软雅黑" panose="020B0503020204020204" pitchFamily="34" charset="-122"/>
                <a:ea typeface="微软雅黑" panose="020B0503020204020204" pitchFamily="34" charset="-122"/>
                <a:cs typeface="+mn-cs"/>
                <a:sym typeface="+mn-ea"/>
              </a:rPr>
              <a:t>聚类算法</a:t>
            </a:r>
            <a:r>
              <a:rPr lang="zh-CN" altLang="en-US" sz="2400" b="1">
                <a:solidFill>
                  <a:srgbClr val="002060"/>
                </a:solidFill>
                <a:latin typeface="微软雅黑" panose="020B0503020204020204" pitchFamily="34" charset="-122"/>
                <a:ea typeface="微软雅黑" panose="020B0503020204020204" pitchFamily="34" charset="-122"/>
                <a:cs typeface="+mn-cs"/>
                <a:sym typeface="+mn-ea"/>
              </a:rPr>
              <a:t>：</a:t>
            </a:r>
            <a:r>
              <a:rPr sz="2400" b="1">
                <a:solidFill>
                  <a:srgbClr val="002060"/>
                </a:solidFill>
                <a:latin typeface="微软雅黑" panose="020B0503020204020204" pitchFamily="34" charset="-122"/>
                <a:ea typeface="微软雅黑" panose="020B0503020204020204" pitchFamily="34" charset="-122"/>
                <a:cs typeface="+mn-cs"/>
                <a:sym typeface="+mn-ea"/>
              </a:rPr>
              <a:t>K-means</a:t>
            </a:r>
            <a:r>
              <a:rPr lang="zh-CN" altLang="en-US" sz="2400">
                <a:latin typeface="微软雅黑" panose="020B0503020204020204" pitchFamily="34" charset="-122"/>
                <a:ea typeface="微软雅黑" panose="020B0503020204020204" pitchFamily="34" charset="-122"/>
                <a:cs typeface="+mn-cs"/>
                <a:sym typeface="+mn-ea"/>
              </a:rPr>
              <a:t>、</a:t>
            </a:r>
            <a:r>
              <a:rPr sz="2400" dirty="0" err="1">
                <a:latin typeface="黑体" panose="02010609060101010101" pitchFamily="49" charset="-122"/>
                <a:ea typeface="黑体" panose="02010609060101010101" pitchFamily="49" charset="-122"/>
                <a:cs typeface="+mn-cs"/>
                <a:sym typeface="+mn-ea"/>
              </a:rPr>
              <a:t>DBScan</a:t>
            </a:r>
            <a:r>
              <a:rPr lang="zh-CN" altLang="en-US" sz="2400">
                <a:latin typeface="黑体" panose="02010609060101010101" pitchFamily="49" charset="-122"/>
                <a:ea typeface="黑体" panose="02010609060101010101" pitchFamily="49" charset="-122"/>
                <a:cs typeface="+mn-cs"/>
                <a:sym typeface="+mn-ea"/>
              </a:rPr>
              <a:t>、</a:t>
            </a:r>
            <a:r>
              <a:rPr sz="2400">
                <a:latin typeface="黑体" panose="02010609060101010101" pitchFamily="49" charset="-122"/>
                <a:ea typeface="黑体" panose="02010609060101010101" pitchFamily="49" charset="-122"/>
                <a:cs typeface="+mn-cs"/>
                <a:sym typeface="+mn-ea"/>
              </a:rPr>
              <a:t>BIRCH</a:t>
            </a:r>
            <a:r>
              <a:rPr lang="zh-CN" altLang="en-US" sz="2400">
                <a:latin typeface="黑体" panose="02010609060101010101" pitchFamily="49" charset="-122"/>
                <a:ea typeface="黑体" panose="02010609060101010101" pitchFamily="49" charset="-122"/>
                <a:cs typeface="+mn-cs"/>
                <a:sym typeface="+mn-ea"/>
              </a:rPr>
              <a:t>、</a:t>
            </a:r>
            <a:r>
              <a:rPr sz="2400">
                <a:latin typeface="黑体" panose="02010609060101010101" pitchFamily="49" charset="-122"/>
                <a:ea typeface="黑体" panose="02010609060101010101" pitchFamily="49" charset="-122"/>
                <a:cs typeface="+mn-cs"/>
                <a:sym typeface="+mn-ea"/>
              </a:rPr>
              <a:t>CURE</a:t>
            </a:r>
            <a:r>
              <a:rPr lang="zh-CN" altLang="en-US" sz="2400">
                <a:latin typeface="黑体" panose="02010609060101010101" pitchFamily="49" charset="-122"/>
                <a:ea typeface="黑体" panose="02010609060101010101" pitchFamily="49" charset="-122"/>
                <a:cs typeface="+mn-cs"/>
                <a:sym typeface="+mn-ea"/>
              </a:rPr>
              <a:t>等。</a:t>
            </a:r>
            <a:endParaRPr lang="en-US" altLang="zh-CN" sz="2400" dirty="0">
              <a:latin typeface="黑体" panose="02010609060101010101" pitchFamily="49" charset="-122"/>
              <a:ea typeface="黑体" panose="02010609060101010101" pitchFamily="49" charset="-122"/>
              <a:cs typeface="+mn-cs"/>
            </a:endParaRPr>
          </a:p>
          <a:p>
            <a:pPr>
              <a:buFont typeface="Wingdings" panose="05000000000000000000" pitchFamily="2" charset="2"/>
              <a:buChar char="p"/>
              <a:defRPr/>
            </a:pPr>
            <a:r>
              <a:rPr lang="zh-CN" altLang="en-US" sz="2400" b="1">
                <a:solidFill>
                  <a:srgbClr val="002060"/>
                </a:solidFill>
                <a:latin typeface="微软雅黑" panose="020B0503020204020204" pitchFamily="34" charset="-122"/>
                <a:ea typeface="微软雅黑" panose="020B0503020204020204" pitchFamily="34" charset="-122"/>
                <a:cs typeface="+mn-cs"/>
                <a:sym typeface="+mn-ea"/>
              </a:rPr>
              <a:t>文本聚类的使用场景：</a:t>
            </a:r>
            <a:endParaRPr lang="en-US" altLang="zh-CN" sz="2400" b="1" dirty="0">
              <a:solidFill>
                <a:srgbClr val="002060"/>
              </a:solidFill>
              <a:latin typeface="微软雅黑" panose="020B0503020204020204" pitchFamily="34" charset="-122"/>
              <a:ea typeface="微软雅黑" panose="020B0503020204020204" pitchFamily="34" charset="-122"/>
              <a:cs typeface="+mn-cs"/>
            </a:endParaRPr>
          </a:p>
          <a:p>
            <a:pPr marL="941705" lvl="1" indent="-457200">
              <a:lnSpc>
                <a:spcPct val="100000"/>
              </a:lnSpc>
              <a:spcBef>
                <a:spcPts val="0"/>
              </a:spcBef>
              <a:buFont typeface="+mj-ea"/>
              <a:buAutoNum type="circleNumDbPlain"/>
              <a:defRPr/>
            </a:pPr>
            <a:endParaRPr lang="en-US" altLang="zh-CN" sz="2400" dirty="0">
              <a:latin typeface="华文楷体" panose="02010600040101010101" charset="-122"/>
              <a:ea typeface="华文楷体" panose="02010600040101010101" charset="-122"/>
            </a:endParaRPr>
          </a:p>
          <a:p>
            <a:pPr marL="941705" lvl="1" indent="-457200">
              <a:lnSpc>
                <a:spcPts val="3200"/>
              </a:lnSpc>
              <a:spcBef>
                <a:spcPts val="0"/>
              </a:spcBef>
              <a:buFont typeface="+mj-ea"/>
              <a:buAutoNum type="circleNumDbPlain"/>
              <a:defRPr/>
            </a:pPr>
            <a:r>
              <a:rPr lang="zh-CN" altLang="en-US" sz="2400">
                <a:latin typeface="华文楷体" panose="02010600040101010101" charset="-122"/>
                <a:ea typeface="华文楷体" panose="02010600040101010101" charset="-122"/>
                <a:sym typeface="+mn-ea"/>
              </a:rPr>
              <a:t>自动文摘的预处理步骤；</a:t>
            </a:r>
            <a:endParaRPr lang="en-US" altLang="zh-CN" sz="2400" dirty="0">
              <a:latin typeface="华文楷体" panose="02010600040101010101" charset="-122"/>
              <a:ea typeface="华文楷体" panose="02010600040101010101" charset="-122"/>
            </a:endParaRPr>
          </a:p>
          <a:p>
            <a:pPr marL="941705" lvl="1" indent="-457200">
              <a:lnSpc>
                <a:spcPts val="3200"/>
              </a:lnSpc>
              <a:spcBef>
                <a:spcPts val="0"/>
              </a:spcBef>
              <a:buFont typeface="+mj-ea"/>
              <a:buAutoNum type="circleNumDbPlain"/>
              <a:defRPr/>
            </a:pPr>
            <a:r>
              <a:rPr lang="zh-CN" altLang="en-US" sz="2400">
                <a:latin typeface="华文楷体" panose="02010600040101010101" charset="-122"/>
                <a:ea typeface="华文楷体" panose="02010600040101010101" charset="-122"/>
                <a:sym typeface="+mn-ea"/>
              </a:rPr>
              <a:t>对用户感兴趣的文档</a:t>
            </a:r>
            <a:r>
              <a:rPr sz="2400">
                <a:latin typeface="华文楷体" panose="02010600040101010101" charset="-122"/>
                <a:ea typeface="华文楷体" panose="02010600040101010101" charset="-122"/>
                <a:sym typeface="+mn-ea"/>
              </a:rPr>
              <a:t>(</a:t>
            </a:r>
            <a:r>
              <a:rPr lang="zh-CN" altLang="en-US" sz="2400">
                <a:latin typeface="华文楷体" panose="02010600040101010101" charset="-122"/>
                <a:ea typeface="华文楷体" panose="02010600040101010101" charset="-122"/>
                <a:sym typeface="+mn-ea"/>
              </a:rPr>
              <a:t>如浏览器中的网页</a:t>
            </a:r>
            <a:r>
              <a:rPr sz="2400">
                <a:latin typeface="华文楷体" panose="02010600040101010101" charset="-122"/>
                <a:ea typeface="华文楷体" panose="02010600040101010101" charset="-122"/>
                <a:sym typeface="+mn-ea"/>
              </a:rPr>
              <a:t>)</a:t>
            </a:r>
            <a:r>
              <a:rPr lang="zh-CN" altLang="en-US" sz="2400">
                <a:latin typeface="华文楷体" panose="02010600040101010101" charset="-122"/>
                <a:ea typeface="华文楷体" panose="02010600040101010101" charset="-122"/>
                <a:sym typeface="+mn-ea"/>
              </a:rPr>
              <a:t>聚类，从而发现用户的兴趣模式并用于信息过滤和信息主动推荐等服务</a:t>
            </a:r>
            <a:r>
              <a:rPr lang="zh-CN" altLang="en-US" sz="2400" b="1">
                <a:solidFill>
                  <a:srgbClr val="002060"/>
                </a:solidFill>
                <a:latin typeface="华文楷体" panose="02010600040101010101" charset="-122"/>
                <a:ea typeface="华文楷体" panose="02010600040101010101" charset="-122"/>
                <a:sym typeface="+mn-ea"/>
              </a:rPr>
              <a:t>；</a:t>
            </a:r>
            <a:endParaRPr lang="en-US" altLang="zh-CN" sz="2400" b="1" dirty="0">
              <a:solidFill>
                <a:srgbClr val="002060"/>
              </a:solidFill>
              <a:latin typeface="华文楷体" panose="02010600040101010101" charset="-122"/>
              <a:ea typeface="华文楷体" panose="02010600040101010101" charset="-122"/>
            </a:endParaRPr>
          </a:p>
          <a:p>
            <a:pPr marL="941705" lvl="1" indent="-457200">
              <a:lnSpc>
                <a:spcPts val="3200"/>
              </a:lnSpc>
              <a:spcBef>
                <a:spcPts val="0"/>
              </a:spcBef>
              <a:buFont typeface="+mj-ea"/>
              <a:buAutoNum type="circleNumDbPlain"/>
              <a:defRPr/>
            </a:pPr>
            <a:r>
              <a:rPr lang="zh-CN" altLang="en-US" sz="2400">
                <a:latin typeface="华文楷体" panose="02010600040101010101" charset="-122"/>
                <a:ea typeface="华文楷体" panose="02010600040101010101" charset="-122"/>
                <a:sym typeface="+mn-ea"/>
              </a:rPr>
              <a:t>对搜索引擎返回的结果聚类，使用户迅速定位到所需要的信息。</a:t>
            </a:r>
            <a:endParaRPr lang="en-US" altLang="zh-CN" sz="2400" b="0" dirty="0"/>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第七章</a:t>
            </a:r>
            <a:r>
              <a:rPr lang="en-US" altLang="zh-CN" sz="3200" b="1" dirty="0">
                <a:latin typeface="+mj-ea"/>
              </a:rPr>
              <a:t> </a:t>
            </a:r>
            <a:r>
              <a:rPr lang="zh-CN" altLang="en-US" sz="3200" b="1" dirty="0">
                <a:latin typeface="+mj-ea"/>
                <a:sym typeface="+mn-lt"/>
              </a:rPr>
              <a:t>基于深度学习的NLP算法</a:t>
            </a:r>
            <a:r>
              <a:rPr lang="en-US" altLang="zh-CN" sz="3200" b="1" dirty="0">
                <a:latin typeface="+mj-ea"/>
                <a:sym typeface="+mn-lt"/>
              </a:rPr>
              <a:t> CNN RNN</a:t>
            </a:r>
          </a:p>
        </p:txBody>
      </p:sp>
      <p:sp>
        <p:nvSpPr>
          <p:cNvPr id="5" name="内容占位符 4"/>
          <p:cNvSpPr>
            <a:spLocks noGrp="1"/>
          </p:cNvSpPr>
          <p:nvPr>
            <p:ph idx="1"/>
          </p:nvPr>
        </p:nvSpPr>
        <p:spPr>
          <a:xfrm>
            <a:off x="200242" y="969201"/>
            <a:ext cx="8744607" cy="3023044"/>
          </a:xfrm>
        </p:spPr>
        <p:txBody>
          <a:bodyPr>
            <a:noAutofit/>
          </a:bodyPr>
          <a:lstStyle/>
          <a:p>
            <a:pPr>
              <a:lnSpc>
                <a:spcPct val="100000"/>
              </a:lnSpc>
              <a:buFont typeface="Wingdings" panose="05000000000000000000" pitchFamily="2" charset="2"/>
              <a:buChar char="p"/>
            </a:pPr>
            <a:r>
              <a:rPr lang="zh-CN" altLang="en-US" b="1">
                <a:latin typeface="+mj-ea"/>
                <a:sym typeface="+mn-lt"/>
              </a:rPr>
              <a:t>基于深度学习的NLP算法列举：</a:t>
            </a:r>
            <a:r>
              <a:rPr sz="2000" b="1">
                <a:latin typeface="+mj-ea"/>
                <a:sym typeface="+mn-lt"/>
              </a:rPr>
              <a:t>CNN\RNN\LSTM\Attention\Seq2Seq\Transformer\BERT\GPT</a:t>
            </a:r>
            <a:r>
              <a:rPr lang="zh-CN" altLang="en-US" sz="2000" b="1">
                <a:latin typeface="+mj-ea"/>
                <a:sym typeface="+mn-lt"/>
              </a:rPr>
              <a:t>（大模型）</a:t>
            </a:r>
            <a:endParaRPr lang="zh-CN" altLang="en-US" sz="2000">
              <a:solidFill>
                <a:srgbClr val="000000"/>
              </a:solidFill>
              <a:latin typeface="+mj-ea"/>
              <a:ea typeface="+mj-ea"/>
              <a:cs typeface="+mj-cs"/>
              <a:sym typeface="+mn-ea"/>
            </a:endParaRPr>
          </a:p>
          <a:p>
            <a:pPr>
              <a:lnSpc>
                <a:spcPct val="100000"/>
              </a:lnSpc>
              <a:buFont typeface="Wingdings" panose="05000000000000000000" pitchFamily="2" charset="2"/>
              <a:buChar char="p"/>
            </a:pPr>
            <a:r>
              <a:rPr lang="zh-CN" altLang="en-US">
                <a:solidFill>
                  <a:srgbClr val="002060"/>
                </a:solidFill>
                <a:sym typeface="+mn-ea"/>
              </a:rPr>
              <a:t>看作宽为embedding_size，高为sentence_len，通道为1的图片</a:t>
            </a:r>
            <a:endParaRPr lang="zh-CN" altLang="en-US" b="0">
              <a:solidFill>
                <a:srgbClr val="002060"/>
              </a:solidFill>
            </a:endParaRPr>
          </a:p>
          <a:p>
            <a:pPr>
              <a:lnSpc>
                <a:spcPct val="100000"/>
              </a:lnSpc>
              <a:buFont typeface="Wingdings" panose="05000000000000000000" pitchFamily="2" charset="2"/>
              <a:buChar char="p"/>
            </a:pPr>
            <a:r>
              <a:rPr lang="zh-CN" altLang="en-US">
                <a:sym typeface="+mn-ea"/>
              </a:rPr>
              <a:t>卷积核宽度和</a:t>
            </a:r>
            <a:r>
              <a:rPr dirty="0" err="1">
                <a:sym typeface="+mn-ea"/>
              </a:rPr>
              <a:t>embedding_size</a:t>
            </a:r>
            <a:r>
              <a:rPr lang="zh-CN" altLang="en-US">
                <a:sym typeface="+mn-ea"/>
              </a:rPr>
              <a:t>保持一致，类似</a:t>
            </a:r>
            <a:r>
              <a:rPr>
                <a:sym typeface="+mn-ea"/>
              </a:rPr>
              <a:t>n</a:t>
            </a:r>
            <a:r>
              <a:rPr lang="zh-CN" altLang="en-US">
                <a:sym typeface="+mn-ea"/>
              </a:rPr>
              <a:t>元模型</a:t>
            </a:r>
          </a:p>
          <a:p>
            <a:pPr algn="l">
              <a:lnSpc>
                <a:spcPct val="100000"/>
              </a:lnSpc>
              <a:buFont typeface="Wingdings" panose="05000000000000000000" pitchFamily="2" charset="2"/>
              <a:buChar char="p"/>
            </a:pPr>
            <a:r>
              <a:rPr lang="zh-CN" altLang="en-US">
                <a:solidFill>
                  <a:srgbClr val="002060"/>
                </a:solidFill>
                <a:sym typeface="+mn-ea"/>
              </a:rPr>
              <a:t>高度分别为2（红色）,3（黄色）</a:t>
            </a:r>
            <a:endParaRPr lang="zh-CN" altLang="en-US" b="0">
              <a:solidFill>
                <a:srgbClr val="002060"/>
              </a:solidFill>
            </a:endParaRPr>
          </a:p>
          <a:p>
            <a:pPr>
              <a:lnSpc>
                <a:spcPts val="3600"/>
              </a:lnSpc>
              <a:spcBef>
                <a:spcPts val="0"/>
              </a:spcBef>
              <a:buFont typeface="Wingdings" panose="05000000000000000000" pitchFamily="2" charset="2"/>
              <a:buChar char="p"/>
            </a:pPr>
            <a:endParaRPr lang="en-US" altLang="zh-CN" sz="2400" b="0" dirty="0"/>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rcRect t="3876" b="14854"/>
          <a:stretch>
            <a:fillRect/>
          </a:stretch>
        </p:blipFill>
        <p:spPr>
          <a:xfrm>
            <a:off x="585470" y="3422015"/>
            <a:ext cx="7972425" cy="308864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第七章</a:t>
            </a:r>
            <a:r>
              <a:rPr lang="en-US" altLang="zh-CN" sz="3200" b="1" dirty="0">
                <a:latin typeface="+mj-ea"/>
              </a:rPr>
              <a:t> </a:t>
            </a:r>
            <a:r>
              <a:rPr lang="zh-CN" altLang="en-US" sz="3200" b="1" dirty="0">
                <a:latin typeface="+mj-ea"/>
                <a:sym typeface="+mn-lt"/>
              </a:rPr>
              <a:t>基于深度学习的NLP算法</a:t>
            </a:r>
            <a:r>
              <a:rPr lang="en-US" altLang="zh-CN" sz="3200" b="1" dirty="0">
                <a:latin typeface="+mj-ea"/>
                <a:sym typeface="+mn-lt"/>
              </a:rPr>
              <a:t> CNN RNN</a:t>
            </a:r>
          </a:p>
        </p:txBody>
      </p:sp>
      <p:sp>
        <p:nvSpPr>
          <p:cNvPr id="5" name="内容占位符 4"/>
          <p:cNvSpPr>
            <a:spLocks noGrp="1"/>
          </p:cNvSpPr>
          <p:nvPr>
            <p:ph idx="1"/>
          </p:nvPr>
        </p:nvSpPr>
        <p:spPr>
          <a:xfrm>
            <a:off x="200242" y="969201"/>
            <a:ext cx="8744607" cy="3023044"/>
          </a:xfrm>
        </p:spPr>
        <p:txBody>
          <a:bodyPr>
            <a:noAutofit/>
          </a:bodyPr>
          <a:lstStyle/>
          <a:p>
            <a:pPr>
              <a:lnSpc>
                <a:spcPct val="100000"/>
              </a:lnSpc>
            </a:pPr>
            <a:r>
              <a:rPr lang="zh-CN" altLang="en-US">
                <a:solidFill>
                  <a:srgbClr val="002060"/>
                </a:solidFill>
                <a:sym typeface="+mn-ea"/>
              </a:rPr>
              <a:t>循环神经网络</a:t>
            </a:r>
            <a:r>
              <a:rPr lang="zh-CN" altLang="en-US">
                <a:sym typeface="+mn-ea"/>
              </a:rPr>
              <a:t>（</a:t>
            </a:r>
            <a:r>
              <a:rPr>
                <a:sym typeface="+mn-ea"/>
              </a:rPr>
              <a:t>Recurrent Neural Network</a:t>
            </a:r>
            <a:r>
              <a:rPr lang="zh-CN" altLang="en-US">
                <a:sym typeface="+mn-ea"/>
              </a:rPr>
              <a:t>，</a:t>
            </a:r>
            <a:r>
              <a:rPr>
                <a:sym typeface="+mn-ea"/>
              </a:rPr>
              <a:t>RNN</a:t>
            </a:r>
            <a:r>
              <a:rPr lang="zh-CN" altLang="en-US">
                <a:sym typeface="+mn-ea"/>
              </a:rPr>
              <a:t>）是一种特殊的神经网络结构，根据“人的认知是基于过往的经验和记忆”这一观点提出。</a:t>
            </a:r>
            <a:endParaRPr lang="zh-CN" altLang="en-US" b="0" dirty="0"/>
          </a:p>
          <a:p>
            <a:pPr>
              <a:lnSpc>
                <a:spcPct val="100000"/>
              </a:lnSpc>
            </a:pPr>
            <a:r>
              <a:rPr lang="zh-CN" altLang="en-US">
                <a:solidFill>
                  <a:schemeClr val="tx1"/>
                </a:solidFill>
                <a:sym typeface="+mn-ea"/>
              </a:rPr>
              <a:t>常见的</a:t>
            </a:r>
            <a:r>
              <a:rPr>
                <a:solidFill>
                  <a:schemeClr val="tx1"/>
                </a:solidFill>
                <a:sym typeface="+mn-ea"/>
              </a:rPr>
              <a:t>RNN</a:t>
            </a:r>
            <a:r>
              <a:rPr lang="zh-CN" altLang="en-US">
                <a:solidFill>
                  <a:schemeClr val="tx1"/>
                </a:solidFill>
                <a:sym typeface="+mn-ea"/>
              </a:rPr>
              <a:t>有：双向循环神经网络（</a:t>
            </a:r>
            <a:r>
              <a:rPr>
                <a:solidFill>
                  <a:schemeClr val="tx1"/>
                </a:solidFill>
                <a:sym typeface="+mn-ea"/>
              </a:rPr>
              <a:t>Bi-RNN</a:t>
            </a:r>
            <a:r>
              <a:rPr lang="zh-CN" altLang="en-US">
                <a:solidFill>
                  <a:schemeClr val="tx1"/>
                </a:solidFill>
                <a:sym typeface="+mn-ea"/>
              </a:rPr>
              <a:t>）和长短期记忆网络（</a:t>
            </a:r>
            <a:r>
              <a:rPr>
                <a:solidFill>
                  <a:schemeClr val="tx1"/>
                </a:solidFill>
                <a:sym typeface="+mn-ea"/>
              </a:rPr>
              <a:t>LSTM</a:t>
            </a:r>
            <a:r>
              <a:rPr lang="zh-CN" altLang="en-US">
                <a:solidFill>
                  <a:schemeClr val="tx1"/>
                </a:solidFill>
                <a:sym typeface="+mn-ea"/>
              </a:rPr>
              <a:t>）。</a:t>
            </a:r>
            <a:endParaRPr lang="zh-CN" altLang="en-US" b="0" dirty="0">
              <a:solidFill>
                <a:schemeClr val="tx1"/>
              </a:solidFill>
            </a:endParaRPr>
          </a:p>
          <a:p>
            <a:pPr>
              <a:lnSpc>
                <a:spcPct val="100000"/>
              </a:lnSpc>
            </a:pPr>
            <a:r>
              <a:rPr>
                <a:sym typeface="+mn-ea"/>
              </a:rPr>
              <a:t>RNN</a:t>
            </a:r>
            <a:r>
              <a:rPr lang="zh-CN" altLang="en-US">
                <a:sym typeface="+mn-ea"/>
              </a:rPr>
              <a:t>适用于处理</a:t>
            </a:r>
            <a:r>
              <a:rPr lang="zh-CN" altLang="en-US">
                <a:solidFill>
                  <a:srgbClr val="0070C0"/>
                </a:solidFill>
                <a:sym typeface="+mn-ea"/>
              </a:rPr>
              <a:t>视频、语音、文本</a:t>
            </a:r>
            <a:r>
              <a:rPr lang="zh-CN" altLang="en-US">
                <a:sym typeface="+mn-ea"/>
              </a:rPr>
              <a:t>等与</a:t>
            </a:r>
            <a:r>
              <a:rPr lang="zh-CN" altLang="en-US">
                <a:solidFill>
                  <a:srgbClr val="0070C0"/>
                </a:solidFill>
                <a:sym typeface="+mn-ea"/>
              </a:rPr>
              <a:t>时序相关的问题</a:t>
            </a:r>
            <a:r>
              <a:rPr lang="zh-CN" altLang="en-US">
                <a:sym typeface="+mn-ea"/>
              </a:rPr>
              <a:t>。常见的应用领域有文本生成、语言模型、图像处理、机器翻译、语音识别等。</a:t>
            </a:r>
            <a:endParaRPr lang="en-US" altLang="zh-CN" sz="2400" b="0" dirty="0"/>
          </a:p>
          <a:p>
            <a:pPr marL="0" lvl="0" indent="0">
              <a:lnSpc>
                <a:spcPts val="3600"/>
              </a:lnSpc>
              <a:spcBef>
                <a:spcPts val="0"/>
              </a:spcBef>
              <a:buFont typeface="Wingdings" panose="05000000000000000000" pitchFamily="2" charset="2"/>
              <a:buNone/>
            </a:pPr>
            <a:r>
              <a:rPr lang="zh-CN" altLang="en-US">
                <a:sym typeface="+mn-ea"/>
              </a:rPr>
              <a:t>长短期记忆模型(LSTM) ——既兼顾长期记忆性，又兼顾短期记忆性。</a:t>
            </a:r>
            <a:r>
              <a:rPr lang="zh-CN" altLang="en-US"/>
              <a:t>关键：细胞状态、门控机制</a:t>
            </a:r>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pic>
        <p:nvPicPr>
          <p:cNvPr id="3" name="图片 2"/>
          <p:cNvPicPr/>
          <p:nvPr/>
        </p:nvPicPr>
        <p:blipFill>
          <a:blip r:embed="rId2"/>
          <a:stretch>
            <a:fillRect/>
          </a:stretch>
        </p:blipFill>
        <p:spPr>
          <a:xfrm>
            <a:off x="2353310" y="4864735"/>
            <a:ext cx="4437380" cy="194754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457200" y="152401"/>
            <a:ext cx="8229600" cy="733410"/>
          </a:xfrm>
        </p:spPr>
        <p:txBody>
          <a:bodyPr/>
          <a:lstStyle/>
          <a:p>
            <a:r>
              <a:rPr lang="zh-CN" altLang="en-US" sz="3200" b="1" dirty="0">
                <a:latin typeface="+mj-ea"/>
              </a:rPr>
              <a:t>考试范围：大课 </a:t>
            </a:r>
            <a:r>
              <a:rPr lang="en-US" altLang="zh-CN" sz="3200" b="1" dirty="0">
                <a:latin typeface="+mj-ea"/>
              </a:rPr>
              <a:t>+ </a:t>
            </a:r>
            <a:r>
              <a:rPr lang="zh-CN" altLang="en-US" sz="3200" b="1" dirty="0">
                <a:latin typeface="+mj-ea"/>
              </a:rPr>
              <a:t>实验</a:t>
            </a:r>
          </a:p>
        </p:txBody>
      </p:sp>
      <p:pic>
        <p:nvPicPr>
          <p:cNvPr id="2" name="图片 1"/>
          <p:cNvPicPr>
            <a:picLocks noChangeAspect="1"/>
          </p:cNvPicPr>
          <p:nvPr/>
        </p:nvPicPr>
        <p:blipFill>
          <a:blip r:embed="rId2"/>
          <a:srcRect t="2971"/>
          <a:stretch>
            <a:fillRect/>
          </a:stretch>
        </p:blipFill>
        <p:spPr>
          <a:xfrm>
            <a:off x="1781175" y="1894205"/>
            <a:ext cx="5581650" cy="263398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第七章</a:t>
            </a:r>
            <a:r>
              <a:rPr lang="en-US" altLang="zh-CN" sz="3200" b="1" dirty="0">
                <a:latin typeface="+mj-ea"/>
              </a:rPr>
              <a:t> </a:t>
            </a:r>
            <a:r>
              <a:rPr lang="zh-CN" altLang="en-US" sz="3200" b="1" dirty="0">
                <a:latin typeface="+mj-ea"/>
                <a:sym typeface="+mn-lt"/>
              </a:rPr>
              <a:t>基于深度学习的NLP算法</a:t>
            </a:r>
            <a:r>
              <a:rPr lang="en-US" altLang="zh-CN" sz="3200" b="1" dirty="0">
                <a:latin typeface="+mj-ea"/>
                <a:sym typeface="+mn-lt"/>
              </a:rPr>
              <a:t> CNN RNN</a:t>
            </a:r>
          </a:p>
        </p:txBody>
      </p:sp>
      <p:sp>
        <p:nvSpPr>
          <p:cNvPr id="5" name="内容占位符 4"/>
          <p:cNvSpPr>
            <a:spLocks noGrp="1"/>
          </p:cNvSpPr>
          <p:nvPr>
            <p:ph idx="1"/>
          </p:nvPr>
        </p:nvSpPr>
        <p:spPr>
          <a:xfrm>
            <a:off x="200242" y="969201"/>
            <a:ext cx="8744607" cy="3023044"/>
          </a:xfrm>
        </p:spPr>
        <p:txBody>
          <a:bodyPr>
            <a:noAutofit/>
          </a:bodyPr>
          <a:lstStyle/>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sp>
        <p:nvSpPr>
          <p:cNvPr id="4" name="内容占位符 2"/>
          <p:cNvSpPr>
            <a:spLocks noGrp="1"/>
          </p:cNvSpPr>
          <p:nvPr/>
        </p:nvSpPr>
        <p:spPr>
          <a:xfrm>
            <a:off x="273267" y="1101281"/>
            <a:ext cx="8356383" cy="59035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ts val="3400"/>
              </a:lnSpc>
              <a:spcBef>
                <a:spcPts val="0"/>
              </a:spcBef>
              <a:buNone/>
            </a:pPr>
            <a:endParaRPr lang="en-US" altLang="zh-CN" dirty="0">
              <a:latin typeface="微软雅黑" panose="020B0503020204020204" pitchFamily="34" charset="-122"/>
              <a:ea typeface="微软雅黑" panose="020B0503020204020204" pitchFamily="34" charset="-122"/>
            </a:endParaRPr>
          </a:p>
          <a:p>
            <a:pPr marL="457200" lvl="1" indent="0">
              <a:lnSpc>
                <a:spcPts val="3400"/>
              </a:lnSpc>
              <a:spcBef>
                <a:spcPts val="0"/>
              </a:spcBef>
              <a:buNone/>
            </a:pPr>
            <a:endParaRPr lang="en-US" altLang="zh-CN" dirty="0">
              <a:latin typeface="微软雅黑" panose="020B0503020204020204" pitchFamily="34" charset="-122"/>
              <a:ea typeface="微软雅黑" panose="020B0503020204020204" pitchFamily="34" charset="-122"/>
            </a:endParaRPr>
          </a:p>
          <a:p>
            <a:pPr marL="742950" lvl="1" indent="-285750">
              <a:lnSpc>
                <a:spcPts val="3400"/>
              </a:lnSpc>
              <a:spcBef>
                <a:spcPts val="0"/>
              </a:spcBef>
              <a:buFont typeface="Wingdings" panose="05000000000000000000" pitchFamily="2" charset="2"/>
              <a:buChar char="ü"/>
            </a:pPr>
            <a:endParaRPr lang="en-US" altLang="zh-CN" b="0" dirty="0">
              <a:latin typeface="微软雅黑" panose="020B0503020204020204" pitchFamily="34" charset="-122"/>
              <a:ea typeface="微软雅黑" panose="020B0503020204020204" pitchFamily="34" charset="-122"/>
            </a:endParaRPr>
          </a:p>
          <a:p>
            <a:pPr marL="0" lvl="0" indent="0">
              <a:lnSpc>
                <a:spcPts val="3600"/>
              </a:lnSpc>
              <a:spcBef>
                <a:spcPts val="0"/>
              </a:spcBef>
              <a:buNone/>
            </a:pPr>
            <a:endParaRPr lang="zh-CN" altLang="en-US" sz="2400" dirty="0">
              <a:solidFill>
                <a:srgbClr val="002060"/>
              </a:solidFill>
            </a:endParaRPr>
          </a:p>
        </p:txBody>
      </p:sp>
      <p:pic>
        <p:nvPicPr>
          <p:cNvPr id="9" name="图片 8"/>
          <p:cNvPicPr>
            <a:picLocks noChangeAspect="1"/>
          </p:cNvPicPr>
          <p:nvPr>
            <p:custDataLst>
              <p:tags r:id="rId1"/>
            </p:custDataLst>
          </p:nvPr>
        </p:nvPicPr>
        <p:blipFill rotWithShape="1">
          <a:blip r:embed="rId3">
            <a:extLst>
              <a:ext uri="{28A0092B-C50C-407E-A947-70E740481C1C}">
                <a14:useLocalDpi xmlns:a14="http://schemas.microsoft.com/office/drawing/2010/main" val="0"/>
              </a:ext>
            </a:extLst>
          </a:blip>
          <a:srcRect t="4368"/>
          <a:stretch>
            <a:fillRect/>
          </a:stretch>
        </p:blipFill>
        <p:spPr>
          <a:xfrm>
            <a:off x="628650" y="1045090"/>
            <a:ext cx="3016885" cy="2190235"/>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9470" y="3302000"/>
            <a:ext cx="3215005" cy="1910080"/>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9115" y="3235325"/>
            <a:ext cx="3744595" cy="1891030"/>
          </a:xfrm>
          <a:prstGeom prst="rect">
            <a:avLst/>
          </a:prstGeom>
        </p:spPr>
      </p:pic>
      <p:pic>
        <p:nvPicPr>
          <p:cNvPr id="8" name="图片 7"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3930" y="5278755"/>
            <a:ext cx="6974840" cy="1458595"/>
          </a:xfrm>
          <a:prstGeom prst="rect">
            <a:avLst/>
          </a:prstGeom>
        </p:spPr>
      </p:pic>
      <p:pic>
        <p:nvPicPr>
          <p:cNvPr id="10" name="内容占位符 3"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bwMode="auto">
          <a:xfrm>
            <a:off x="3813809" y="1101089"/>
            <a:ext cx="5101913" cy="198183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152400"/>
            <a:ext cx="9144635" cy="733425"/>
          </a:xfrm>
        </p:spPr>
        <p:txBody>
          <a:bodyPr/>
          <a:lstStyle/>
          <a:p>
            <a:r>
              <a:rPr lang="zh-CN" altLang="en-US" sz="3200" b="1" dirty="0">
                <a:latin typeface="+mj-ea"/>
              </a:rPr>
              <a:t>第八章</a:t>
            </a:r>
            <a:r>
              <a:rPr lang="en-US" altLang="zh-CN" sz="3200" b="1" dirty="0">
                <a:latin typeface="+mj-ea"/>
              </a:rPr>
              <a:t> </a:t>
            </a:r>
            <a:r>
              <a:rPr lang="en-US" altLang="zh-CN" sz="3200" b="1" dirty="0">
                <a:latin typeface="+mj-ea"/>
                <a:sym typeface="+mn-lt"/>
              </a:rPr>
              <a:t>Seq2Seq</a:t>
            </a:r>
            <a:r>
              <a:rPr lang="zh-CN" altLang="en-US" sz="3200" b="1" dirty="0">
                <a:latin typeface="+mj-ea"/>
                <a:sym typeface="+mn-lt"/>
              </a:rPr>
              <a:t>（序列到序列模型）</a:t>
            </a:r>
            <a:r>
              <a:rPr lang="en-US" altLang="zh-CN" sz="3200" b="1" dirty="0">
                <a:latin typeface="+mj-ea"/>
                <a:sym typeface="+mn-lt"/>
              </a:rPr>
              <a:t> Attention</a:t>
            </a:r>
          </a:p>
        </p:txBody>
      </p:sp>
      <p:sp>
        <p:nvSpPr>
          <p:cNvPr id="5" name="内容占位符 4"/>
          <p:cNvSpPr>
            <a:spLocks noGrp="1"/>
          </p:cNvSpPr>
          <p:nvPr>
            <p:ph idx="1"/>
          </p:nvPr>
        </p:nvSpPr>
        <p:spPr>
          <a:xfrm>
            <a:off x="200242" y="969201"/>
            <a:ext cx="8744607" cy="3023044"/>
          </a:xfrm>
        </p:spPr>
        <p:txBody>
          <a:bodyPr>
            <a:noAutofit/>
          </a:bodyPr>
          <a:lstStyle/>
          <a:p>
            <a:pPr>
              <a:lnSpc>
                <a:spcPts val="3200"/>
              </a:lnSpc>
              <a:spcBef>
                <a:spcPts val="0"/>
              </a:spcBef>
              <a:buFont typeface="Wingdings" panose="05000000000000000000" pitchFamily="2" charset="2"/>
              <a:buChar char="p"/>
            </a:pPr>
            <a:r>
              <a:rPr>
                <a:solidFill>
                  <a:schemeClr val="tx1"/>
                </a:solidFill>
                <a:sym typeface="+mn-ea"/>
              </a:rPr>
              <a:t>Seq2Seq</a:t>
            </a:r>
            <a:r>
              <a:rPr lang="zh-CN" altLang="en-US">
                <a:solidFill>
                  <a:schemeClr val="tx1"/>
                </a:solidFill>
                <a:sym typeface="+mn-ea"/>
              </a:rPr>
              <a:t>模型【掌握工作原理和模型图】：在</a:t>
            </a:r>
            <a:r>
              <a:rPr>
                <a:solidFill>
                  <a:schemeClr val="tx1"/>
                </a:solidFill>
                <a:sym typeface="+mn-ea"/>
              </a:rPr>
              <a:t>RNN</a:t>
            </a:r>
            <a:r>
              <a:rPr lang="zh-CN" altLang="en-US">
                <a:solidFill>
                  <a:schemeClr val="tx1"/>
                </a:solidFill>
                <a:sym typeface="+mn-ea"/>
              </a:rPr>
              <a:t>中，当输入序列与输出序列</a:t>
            </a:r>
            <a:r>
              <a:rPr lang="zh-CN" altLang="en-US">
                <a:solidFill>
                  <a:srgbClr val="C00000"/>
                </a:solidFill>
                <a:sym typeface="+mn-ea"/>
              </a:rPr>
              <a:t>长度不相等</a:t>
            </a:r>
            <a:r>
              <a:rPr lang="zh-CN" altLang="en-US">
                <a:solidFill>
                  <a:schemeClr val="tx1"/>
                </a:solidFill>
                <a:sym typeface="+mn-ea"/>
              </a:rPr>
              <a:t>时</a:t>
            </a:r>
            <a:r>
              <a:rPr>
                <a:solidFill>
                  <a:schemeClr val="tx1"/>
                </a:solidFill>
                <a:sym typeface="+mn-ea"/>
              </a:rPr>
              <a:t>,</a:t>
            </a:r>
            <a:r>
              <a:rPr lang="zh-CN" altLang="en-US">
                <a:solidFill>
                  <a:schemeClr val="tx1"/>
                </a:solidFill>
                <a:sym typeface="+mn-ea"/>
              </a:rPr>
              <a:t>需要用到</a:t>
            </a:r>
            <a:r>
              <a:rPr>
                <a:solidFill>
                  <a:schemeClr val="tx1"/>
                </a:solidFill>
                <a:sym typeface="+mn-ea"/>
              </a:rPr>
              <a:t>Seq2Seq</a:t>
            </a:r>
            <a:r>
              <a:rPr lang="zh-CN" altLang="en-US">
                <a:solidFill>
                  <a:schemeClr val="tx1"/>
                </a:solidFill>
                <a:sym typeface="+mn-ea"/>
              </a:rPr>
              <a:t>模型</a:t>
            </a:r>
            <a:r>
              <a:rPr>
                <a:solidFill>
                  <a:schemeClr val="tx1"/>
                </a:solidFill>
                <a:sym typeface="+mn-ea"/>
              </a:rPr>
              <a:t>,</a:t>
            </a:r>
            <a:r>
              <a:rPr lang="zh-CN" altLang="en-US" kern="100">
                <a:solidFill>
                  <a:schemeClr val="tx1"/>
                </a:solidFill>
                <a:sym typeface="+mn-ea"/>
              </a:rPr>
              <a:t>主要解决</a:t>
            </a:r>
            <a:r>
              <a:rPr lang="zh-CN" altLang="en-US" kern="100">
                <a:solidFill>
                  <a:srgbClr val="C00000"/>
                </a:solidFill>
                <a:sym typeface="+mn-ea"/>
              </a:rPr>
              <a:t>机器翻译</a:t>
            </a:r>
            <a:r>
              <a:rPr lang="zh-CN" altLang="en-US" kern="100">
                <a:solidFill>
                  <a:schemeClr val="tx1"/>
                </a:solidFill>
                <a:sym typeface="+mn-ea"/>
              </a:rPr>
              <a:t>等问题。</a:t>
            </a:r>
            <a:endParaRPr lang="en-US" altLang="zh-CN" b="0" kern="100" dirty="0">
              <a:solidFill>
                <a:schemeClr val="tx1"/>
              </a:solidFill>
            </a:endParaRPr>
          </a:p>
          <a:p>
            <a:pPr>
              <a:lnSpc>
                <a:spcPts val="3200"/>
              </a:lnSpc>
              <a:spcBef>
                <a:spcPts val="0"/>
              </a:spcBef>
              <a:buFont typeface="Wingdings" panose="05000000000000000000" pitchFamily="2" charset="2"/>
              <a:buChar char="p"/>
            </a:pPr>
            <a:r>
              <a:rPr>
                <a:sym typeface="+mn-ea"/>
              </a:rPr>
              <a:t>Seq2Seq</a:t>
            </a:r>
            <a:r>
              <a:rPr lang="zh-CN" altLang="en-US">
                <a:sym typeface="+mn-ea"/>
              </a:rPr>
              <a:t>模型组成：</a:t>
            </a:r>
            <a:r>
              <a:rPr lang="zh-CN" altLang="en-US">
                <a:solidFill>
                  <a:srgbClr val="002060"/>
                </a:solidFill>
                <a:sym typeface="+mn-ea"/>
              </a:rPr>
              <a:t>编码器（</a:t>
            </a:r>
            <a:r>
              <a:rPr>
                <a:solidFill>
                  <a:srgbClr val="002060"/>
                </a:solidFill>
                <a:sym typeface="+mn-ea"/>
              </a:rPr>
              <a:t>Encoder</a:t>
            </a:r>
            <a:r>
              <a:rPr lang="zh-CN" altLang="en-US">
                <a:solidFill>
                  <a:srgbClr val="002060"/>
                </a:solidFill>
                <a:sym typeface="+mn-ea"/>
              </a:rPr>
              <a:t>）、解码器（</a:t>
            </a:r>
            <a:r>
              <a:rPr>
                <a:solidFill>
                  <a:srgbClr val="002060"/>
                </a:solidFill>
                <a:sym typeface="+mn-ea"/>
              </a:rPr>
              <a:t>Decoder</a:t>
            </a:r>
            <a:r>
              <a:rPr lang="zh-CN" altLang="en-US">
                <a:solidFill>
                  <a:srgbClr val="002060"/>
                </a:solidFill>
                <a:sym typeface="+mn-ea"/>
              </a:rPr>
              <a:t>）</a:t>
            </a:r>
            <a:r>
              <a:rPr lang="zh-CN" altLang="en-US">
                <a:sym typeface="+mn-ea"/>
              </a:rPr>
              <a:t>和连接两者的</a:t>
            </a:r>
            <a:r>
              <a:rPr lang="zh-CN" altLang="en-US">
                <a:solidFill>
                  <a:srgbClr val="002060"/>
                </a:solidFill>
                <a:sym typeface="+mn-ea"/>
              </a:rPr>
              <a:t>中间状态向量</a:t>
            </a:r>
            <a:r>
              <a:rPr>
                <a:solidFill>
                  <a:srgbClr val="002060"/>
                </a:solidFill>
                <a:sym typeface="+mn-ea"/>
              </a:rPr>
              <a:t>C</a:t>
            </a:r>
            <a:r>
              <a:rPr lang="zh-CN" altLang="en-US">
                <a:sym typeface="+mn-ea"/>
              </a:rPr>
              <a:t>。</a:t>
            </a:r>
          </a:p>
          <a:p>
            <a:pPr algn="l">
              <a:lnSpc>
                <a:spcPts val="3200"/>
              </a:lnSpc>
              <a:spcBef>
                <a:spcPts val="0"/>
              </a:spcBef>
              <a:buFont typeface="Wingdings" panose="05000000000000000000" pitchFamily="2" charset="2"/>
              <a:buChar char="p"/>
            </a:pPr>
            <a:r>
              <a:rPr>
                <a:solidFill>
                  <a:schemeClr val="tx1"/>
                </a:solidFill>
                <a:sym typeface="+mn-ea"/>
              </a:rPr>
              <a:t>原理：</a:t>
            </a:r>
            <a:r>
              <a:rPr>
                <a:solidFill>
                  <a:schemeClr val="tx1"/>
                </a:solidFill>
                <a:highlight>
                  <a:srgbClr val="FFFF00"/>
                </a:highlight>
                <a:sym typeface="+mn-ea"/>
              </a:rPr>
              <a:t>Encoder 中将一个可变长度的信号序列变为固定长度的向量表达C，</a:t>
            </a:r>
            <a:r>
              <a:rPr>
                <a:solidFill>
                  <a:schemeClr val="tx1"/>
                </a:solidFill>
                <a:sym typeface="+mn-ea"/>
              </a:rPr>
              <a:t>Decoder将这个固定长度的向量变成可变长度的目标的信号序列。</a:t>
            </a:r>
          </a:p>
          <a:p>
            <a:pPr algn="l">
              <a:lnSpc>
                <a:spcPts val="3200"/>
              </a:lnSpc>
              <a:spcBef>
                <a:spcPts val="0"/>
              </a:spcBef>
              <a:buFont typeface="Wingdings" panose="05000000000000000000" pitchFamily="2" charset="2"/>
              <a:buChar char="p"/>
            </a:pPr>
            <a:r>
              <a:rPr>
                <a:solidFill>
                  <a:schemeClr val="tx1"/>
                </a:solidFill>
                <a:sym typeface="+mn-ea"/>
              </a:rPr>
              <a:t>Encoder-Decoder</a:t>
            </a:r>
            <a:r>
              <a:rPr lang="zh-CN" altLang="en-US">
                <a:solidFill>
                  <a:schemeClr val="tx1"/>
                </a:solidFill>
                <a:sym typeface="+mn-ea"/>
              </a:rPr>
              <a:t>：编码器</a:t>
            </a:r>
            <a:r>
              <a:rPr>
                <a:solidFill>
                  <a:schemeClr val="tx1"/>
                </a:solidFill>
                <a:sym typeface="+mn-ea"/>
              </a:rPr>
              <a:t>-</a:t>
            </a:r>
            <a:r>
              <a:rPr lang="zh-CN" altLang="en-US">
                <a:solidFill>
                  <a:schemeClr val="tx1"/>
                </a:solidFill>
                <a:sym typeface="+mn-ea"/>
              </a:rPr>
              <a:t>解码器框架</a:t>
            </a:r>
            <a:endParaRPr>
              <a:solidFill>
                <a:schemeClr val="tx1"/>
              </a:solidFill>
            </a:endParaRPr>
          </a:p>
          <a:p>
            <a:pPr>
              <a:lnSpc>
                <a:spcPts val="3200"/>
              </a:lnSpc>
              <a:spcBef>
                <a:spcPts val="0"/>
              </a:spcBef>
              <a:buFont typeface="Wingdings" panose="05000000000000000000" pitchFamily="2" charset="2"/>
              <a:buChar char="p"/>
            </a:pPr>
            <a:endParaRPr lang="zh-CN" altLang="en-US" dirty="0"/>
          </a:p>
          <a:p>
            <a:pPr lvl="0">
              <a:lnSpc>
                <a:spcPts val="3600"/>
              </a:lnSpc>
              <a:spcBef>
                <a:spcPts val="0"/>
              </a:spcBef>
              <a:buFont typeface="Wingdings" panose="05000000000000000000" pitchFamily="2" charset="2"/>
              <a:buChar char="p"/>
            </a:pPr>
            <a:endParaRPr lang="zh-CN" altLang="en-US" b="0" dirty="0">
              <a:solidFill>
                <a:prstClr val="black"/>
              </a:solidFill>
            </a:endParaRPr>
          </a:p>
          <a:p>
            <a:pPr marL="0" lvl="0" indent="0">
              <a:lnSpc>
                <a:spcPct val="100000"/>
              </a:lnSpc>
              <a:spcBef>
                <a:spcPts val="0"/>
              </a:spcBef>
              <a:buNone/>
            </a:pPr>
            <a:endParaRPr lang="en-US" altLang="zh-CN" b="0" dirty="0">
              <a:solidFill>
                <a:prstClr val="black"/>
              </a:solidFill>
            </a:endParaRPr>
          </a:p>
          <a:p>
            <a:pPr marR="0" lvl="0" algn="just" defTabSz="914400" rtl="0" eaLnBrk="0" fontAlgn="base" latinLnBrk="0" hangingPunct="0">
              <a:lnSpc>
                <a:spcPts val="3200"/>
              </a:lnSpc>
              <a:spcBef>
                <a:spcPts val="0"/>
              </a:spcBef>
              <a:spcAft>
                <a:spcPct val="0"/>
              </a:spcAft>
              <a:buClr>
                <a:srgbClr val="032089"/>
              </a:buClr>
              <a:buSzTx/>
              <a:buFont typeface="Wingdings" panose="05000000000000000000" pitchFamily="2" charset="2"/>
              <a:buChar char="p"/>
              <a:defRPr/>
            </a:pPr>
            <a:endParaRPr lang="zh-CN" altLang="zh-CN" kern="100">
              <a:solidFill>
                <a:prstClr val="black"/>
              </a:solidFill>
              <a:latin typeface="黑体" panose="02010609060101010101" pitchFamily="49" charset="-122"/>
              <a:ea typeface="黑体" panose="02010609060101010101" pitchFamily="49" charset="-122"/>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805" y="4499569"/>
            <a:ext cx="5567363" cy="21458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sym typeface="+mn-ea"/>
              </a:rPr>
              <a:t>第八章</a:t>
            </a:r>
            <a:r>
              <a:rPr lang="en-US" altLang="zh-CN" sz="3200" b="1" dirty="0">
                <a:latin typeface="+mj-ea"/>
                <a:sym typeface="+mn-ea"/>
              </a:rPr>
              <a:t> </a:t>
            </a:r>
            <a:r>
              <a:rPr lang="en-US" altLang="zh-CN" sz="3200" b="1" dirty="0">
                <a:latin typeface="+mj-ea"/>
                <a:sym typeface="+mn-lt"/>
              </a:rPr>
              <a:t>Seq2Seq</a:t>
            </a:r>
            <a:r>
              <a:rPr lang="zh-CN" altLang="en-US" sz="3200" b="1" dirty="0">
                <a:latin typeface="+mj-ea"/>
                <a:sym typeface="+mn-lt"/>
              </a:rPr>
              <a:t>（非等长结构）</a:t>
            </a:r>
            <a:r>
              <a:rPr lang="en-US" altLang="zh-CN" sz="3200" b="1" dirty="0">
                <a:latin typeface="+mj-ea"/>
                <a:sym typeface="+mn-lt"/>
              </a:rPr>
              <a:t> Attention</a:t>
            </a:r>
          </a:p>
        </p:txBody>
      </p:sp>
      <p:sp>
        <p:nvSpPr>
          <p:cNvPr id="5" name="内容占位符 4"/>
          <p:cNvSpPr>
            <a:spLocks noGrp="1"/>
          </p:cNvSpPr>
          <p:nvPr>
            <p:ph idx="1"/>
          </p:nvPr>
        </p:nvSpPr>
        <p:spPr>
          <a:xfrm>
            <a:off x="200242" y="969201"/>
            <a:ext cx="8744607" cy="3023044"/>
          </a:xfrm>
        </p:spPr>
        <p:txBody>
          <a:bodyPr>
            <a:noAutofit/>
          </a:bodyPr>
          <a:lstStyle/>
          <a:p>
            <a:pPr lvl="0" eaLnBrk="0" fontAlgn="base" hangingPunct="0">
              <a:lnSpc>
                <a:spcPct val="150000"/>
              </a:lnSpc>
              <a:spcBef>
                <a:spcPct val="20000"/>
              </a:spcBef>
              <a:spcAft>
                <a:spcPct val="0"/>
              </a:spcAft>
              <a:buClr>
                <a:srgbClr val="032089"/>
              </a:buClr>
              <a:buFont typeface="Wingdings" panose="05000000000000000000" pitchFamily="2" charset="2"/>
              <a:buChar char="p"/>
            </a:pPr>
            <a:r>
              <a:rPr sz="2400">
                <a:sym typeface="+mn-ea"/>
              </a:rPr>
              <a:t> </a:t>
            </a:r>
            <a:r>
              <a:rPr>
                <a:solidFill>
                  <a:srgbClr val="002060"/>
                </a:solidFill>
                <a:sym typeface="+mn-ea"/>
              </a:rPr>
              <a:t> </a:t>
            </a:r>
            <a:r>
              <a:rPr kumimoji="1" lang="zh-CN" altLang="en-US" kern="10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原始</a:t>
            </a:r>
            <a:r>
              <a:rPr kumimoji="1" kern="10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seq2seq</a:t>
            </a:r>
            <a:r>
              <a:rPr kumimoji="1" lang="zh-CN" altLang="en-US" kern="10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的</a:t>
            </a:r>
            <a:r>
              <a:rPr kumimoji="1" kern="10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Encoder-Decoder</a:t>
            </a:r>
            <a:r>
              <a:rPr kumimoji="1" lang="zh-CN" altLang="en-US" kern="10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结构存在的问题？</a:t>
            </a:r>
            <a:endParaRPr kumimoji="1" lang="zh-CN" altLang="en-US" b="0" kern="100" dirty="0">
              <a:solidFill>
                <a:srgbClr val="000000"/>
              </a:solidFill>
              <a:cs typeface="Times New Roman" panose="02020603050405020304" charset="0"/>
            </a:endParaRPr>
          </a:p>
          <a:p>
            <a:pPr eaLnBrk="0" fontAlgn="base" hangingPunct="0">
              <a:lnSpc>
                <a:spcPts val="3200"/>
              </a:lnSpc>
              <a:spcBef>
                <a:spcPts val="0"/>
              </a:spcBef>
              <a:spcAft>
                <a:spcPct val="0"/>
              </a:spcAft>
              <a:buClr>
                <a:srgbClr val="032089"/>
              </a:buClr>
              <a:buFont typeface="Wingdings" panose="05000000000000000000" pitchFamily="2" charset="2"/>
              <a:buChar char="Ø"/>
            </a:pPr>
            <a:r>
              <a:rPr kumimoji="1" lang="zh-CN" altLang="en-US" kern="100">
                <a:solidFill>
                  <a:srgbClr val="000000"/>
                </a:solidFill>
                <a:cs typeface="Times New Roman" panose="02020603050405020304" charset="0"/>
                <a:sym typeface="+mn-ea"/>
              </a:rPr>
              <a:t>在</a:t>
            </a:r>
            <a:r>
              <a:rPr kumimoji="1" kern="100">
                <a:solidFill>
                  <a:srgbClr val="000000"/>
                </a:solidFill>
                <a:cs typeface="Times New Roman" panose="02020603050405020304" charset="0"/>
                <a:sym typeface="+mn-ea"/>
              </a:rPr>
              <a:t>Encoder-Decoder</a:t>
            </a:r>
            <a:r>
              <a:rPr kumimoji="1" lang="zh-CN" altLang="en-US" kern="100">
                <a:solidFill>
                  <a:srgbClr val="000000"/>
                </a:solidFill>
                <a:cs typeface="Times New Roman" panose="02020603050405020304" charset="0"/>
                <a:sym typeface="+mn-ea"/>
              </a:rPr>
              <a:t>结构中，</a:t>
            </a:r>
            <a:r>
              <a:rPr kumimoji="1" kern="100">
                <a:solidFill>
                  <a:srgbClr val="000000"/>
                </a:solidFill>
                <a:cs typeface="Times New Roman" panose="02020603050405020304" charset="0"/>
                <a:sym typeface="+mn-ea"/>
              </a:rPr>
              <a:t>Encoder</a:t>
            </a:r>
            <a:r>
              <a:rPr kumimoji="1" lang="zh-CN" altLang="en-US" kern="100">
                <a:solidFill>
                  <a:srgbClr val="000000"/>
                </a:solidFill>
                <a:cs typeface="Times New Roman" panose="02020603050405020304" charset="0"/>
                <a:sym typeface="+mn-ea"/>
              </a:rPr>
              <a:t>将所有的输入序列都编码成一个</a:t>
            </a:r>
            <a:r>
              <a:rPr kumimoji="1" lang="zh-CN" altLang="en-US" kern="100">
                <a:solidFill>
                  <a:srgbClr val="0070C0"/>
                </a:solidFill>
                <a:cs typeface="Times New Roman" panose="02020603050405020304" charset="0"/>
                <a:sym typeface="+mn-ea"/>
              </a:rPr>
              <a:t>统一的语义特征向量</a:t>
            </a:r>
            <a:r>
              <a:rPr kumimoji="1" kern="100">
                <a:solidFill>
                  <a:srgbClr val="0070C0"/>
                </a:solidFill>
                <a:cs typeface="Times New Roman" panose="02020603050405020304" charset="0"/>
                <a:sym typeface="+mn-ea"/>
              </a:rPr>
              <a:t>C</a:t>
            </a:r>
            <a:r>
              <a:rPr kumimoji="1" lang="zh-CN" altLang="en-US" kern="100">
                <a:solidFill>
                  <a:srgbClr val="000000"/>
                </a:solidFill>
                <a:cs typeface="Times New Roman" panose="02020603050405020304" charset="0"/>
                <a:sym typeface="+mn-ea"/>
              </a:rPr>
              <a:t>再解码。因此，向量</a:t>
            </a:r>
            <a:r>
              <a:rPr kumimoji="1" kern="100">
                <a:solidFill>
                  <a:srgbClr val="000000"/>
                </a:solidFill>
                <a:cs typeface="Times New Roman" panose="02020603050405020304" charset="0"/>
                <a:sym typeface="+mn-ea"/>
              </a:rPr>
              <a:t>C</a:t>
            </a:r>
            <a:r>
              <a:rPr kumimoji="1" lang="zh-CN" altLang="en-US" kern="100">
                <a:solidFill>
                  <a:srgbClr val="000000"/>
                </a:solidFill>
                <a:cs typeface="Times New Roman" panose="02020603050405020304" charset="0"/>
                <a:sym typeface="+mn-ea"/>
              </a:rPr>
              <a:t>中必须包含原始序列中的所有信息，它的长度就成了限制模型性能的瓶颈。</a:t>
            </a:r>
            <a:endParaRPr kumimoji="1" lang="en-US" altLang="zh-CN" b="0" kern="100" dirty="0">
              <a:solidFill>
                <a:srgbClr val="002060"/>
              </a:solidFill>
              <a:cs typeface="Times New Roman" panose="02020603050405020304" charset="0"/>
            </a:endParaRPr>
          </a:p>
          <a:p>
            <a:pPr lvl="0" eaLnBrk="0" fontAlgn="base" hangingPunct="0">
              <a:lnSpc>
                <a:spcPts val="3200"/>
              </a:lnSpc>
              <a:spcBef>
                <a:spcPts val="0"/>
              </a:spcBef>
              <a:spcAft>
                <a:spcPct val="0"/>
              </a:spcAft>
              <a:buClr>
                <a:srgbClr val="032089"/>
              </a:buClr>
            </a:pPr>
            <a:r>
              <a:rPr kumimoji="1" lang="zh-CN" altLang="en-US" kern="100">
                <a:solidFill>
                  <a:srgbClr val="002060"/>
                </a:solidFill>
                <a:latin typeface="华文楷体" panose="02010600040101010101" charset="-122"/>
                <a:ea typeface="华文楷体" panose="02010600040101010101" charset="-122"/>
                <a:cs typeface="Times New Roman" panose="02020603050405020304" charset="0"/>
                <a:sym typeface="+mn-ea"/>
              </a:rPr>
              <a:t>如：在机器翻译问题中，当翻译的句子较长时，一个向量</a:t>
            </a:r>
            <a:r>
              <a:rPr kumimoji="1" kern="100">
                <a:solidFill>
                  <a:srgbClr val="002060"/>
                </a:solidFill>
                <a:latin typeface="华文楷体" panose="02010600040101010101" charset="-122"/>
                <a:ea typeface="华文楷体" panose="02010600040101010101" charset="-122"/>
                <a:cs typeface="Times New Roman" panose="02020603050405020304" charset="0"/>
                <a:sym typeface="+mn-ea"/>
              </a:rPr>
              <a:t>C</a:t>
            </a:r>
            <a:r>
              <a:rPr kumimoji="1" lang="zh-CN" altLang="en-US" kern="100">
                <a:solidFill>
                  <a:srgbClr val="002060"/>
                </a:solidFill>
                <a:latin typeface="华文楷体" panose="02010600040101010101" charset="-122"/>
                <a:ea typeface="华文楷体" panose="02010600040101010101" charset="-122"/>
                <a:cs typeface="Times New Roman" panose="02020603050405020304" charset="0"/>
                <a:sym typeface="+mn-ea"/>
              </a:rPr>
              <a:t>可能存不下那么多信息，就会造成翻译精度的下降。</a:t>
            </a:r>
            <a:endParaRPr kumimoji="1" lang="en-US" altLang="zh-CN" b="0" kern="100" dirty="0">
              <a:solidFill>
                <a:srgbClr val="002060"/>
              </a:solidFill>
              <a:latin typeface="华文楷体" panose="02010600040101010101" charset="-122"/>
              <a:ea typeface="华文楷体" panose="02010600040101010101" charset="-122"/>
              <a:cs typeface="Times New Roman" panose="02020603050405020304" charset="0"/>
            </a:endParaRPr>
          </a:p>
          <a:p>
            <a:pPr lvl="0" eaLnBrk="0" fontAlgn="base" hangingPunct="0">
              <a:lnSpc>
                <a:spcPts val="3200"/>
              </a:lnSpc>
              <a:spcBef>
                <a:spcPts val="0"/>
              </a:spcBef>
              <a:spcAft>
                <a:spcPct val="0"/>
              </a:spcAft>
              <a:buClr>
                <a:srgbClr val="032089"/>
              </a:buClr>
            </a:pPr>
            <a:r>
              <a:rPr kumimoji="1" lang="zh-CN" altLang="en-US" kern="100">
                <a:solidFill>
                  <a:srgbClr val="002060"/>
                </a:solidFill>
                <a:latin typeface="华文楷体" panose="02010600040101010101" charset="-122"/>
                <a:ea typeface="华文楷体" panose="02010600040101010101" charset="-122"/>
                <a:cs typeface="Times New Roman" panose="02020603050405020304" charset="0"/>
                <a:sym typeface="+mn-ea"/>
              </a:rPr>
              <a:t>当输入序列太长时，向量</a:t>
            </a:r>
            <a:r>
              <a:rPr kumimoji="1" kern="100">
                <a:solidFill>
                  <a:srgbClr val="002060"/>
                </a:solidFill>
                <a:latin typeface="华文楷体" panose="02010600040101010101" charset="-122"/>
                <a:ea typeface="华文楷体" panose="02010600040101010101" charset="-122"/>
                <a:cs typeface="Times New Roman" panose="02020603050405020304" charset="0"/>
                <a:sym typeface="+mn-ea"/>
              </a:rPr>
              <a:t>C</a:t>
            </a:r>
            <a:r>
              <a:rPr kumimoji="1" lang="zh-CN" altLang="en-US" kern="100">
                <a:solidFill>
                  <a:srgbClr val="002060"/>
                </a:solidFill>
                <a:latin typeface="华文楷体" panose="02010600040101010101" charset="-122"/>
                <a:ea typeface="华文楷体" panose="02010600040101010101" charset="-122"/>
                <a:cs typeface="Times New Roman" panose="02020603050405020304" charset="0"/>
                <a:sym typeface="+mn-ea"/>
              </a:rPr>
              <a:t>会丢失信息，可以用注意力机制解决</a:t>
            </a:r>
          </a:p>
          <a:p>
            <a:pPr marL="342900" indent="-342900">
              <a:buFont typeface="Wingdings" panose="05000000000000000000" pitchFamily="2" charset="2"/>
              <a:buChar char="p"/>
            </a:pPr>
            <a:r>
              <a:rPr lang="zh-CN" altLang="en-US">
                <a:solidFill>
                  <a:schemeClr val="tx1"/>
                </a:solidFill>
                <a:latin typeface="黑体" panose="02010609060101010101" pitchFamily="49" charset="-122"/>
                <a:ea typeface="黑体" panose="02010609060101010101" pitchFamily="49" charset="-122"/>
                <a:sym typeface="Huawei Sans" panose="020C0503030203020204" pitchFamily="34" charset="0"/>
              </a:rPr>
              <a:t>问题：信息瓶颈</a:t>
            </a:r>
            <a:endParaRPr lang="en-US" altLang="zh-CN" dirty="0">
              <a:solidFill>
                <a:schemeClr val="tx1"/>
              </a:solidFill>
              <a:latin typeface="黑体" panose="02010609060101010101" pitchFamily="49" charset="-122"/>
              <a:ea typeface="黑体" panose="02010609060101010101" pitchFamily="49" charset="-122"/>
              <a:sym typeface="Huawei Sans" panose="020C0503030203020204" pitchFamily="34" charset="0"/>
            </a:endParaRPr>
          </a:p>
          <a:p>
            <a:pPr marL="342900" indent="-342900">
              <a:buFont typeface="Arial" panose="020B0604020202020204" pitchFamily="34" charset="0"/>
              <a:buChar char="•"/>
            </a:pPr>
            <a:r>
              <a:rPr lang="zh-CN" altLang="en-US">
                <a:solidFill>
                  <a:schemeClr val="tx1"/>
                </a:solidFill>
                <a:latin typeface="黑体" panose="02010609060101010101" pitchFamily="49" charset="-122"/>
                <a:ea typeface="黑体" panose="02010609060101010101" pitchFamily="49" charset="-122"/>
                <a:sym typeface="Huawei Sans" panose="020C0503030203020204" pitchFamily="34" charset="0"/>
              </a:rPr>
              <a:t>所有输入的信息都经由最后一个输入对应的隐层向量传递给解码器，在遇到较长的上下文输入时，特征的表达能力有限。</a:t>
            </a:r>
            <a:endParaRPr lang="zh-CN" altLang="en-US" dirty="0">
              <a:solidFill>
                <a:schemeClr val="tx1"/>
              </a:solidFill>
              <a:latin typeface="黑体" panose="02010609060101010101" pitchFamily="49" charset="-122"/>
              <a:ea typeface="黑体" panose="02010609060101010101" pitchFamily="49" charset="-122"/>
              <a:sym typeface="Huawei Sans" panose="020C0503030203020204" pitchFamily="34" charset="0"/>
            </a:endParaRPr>
          </a:p>
          <a:p>
            <a:pPr lvl="0" eaLnBrk="0" fontAlgn="base" hangingPunct="0">
              <a:lnSpc>
                <a:spcPts val="3200"/>
              </a:lnSpc>
              <a:spcBef>
                <a:spcPts val="0"/>
              </a:spcBef>
              <a:spcAft>
                <a:spcPct val="0"/>
              </a:spcAft>
              <a:buClr>
                <a:srgbClr val="032089"/>
              </a:buClr>
            </a:pPr>
            <a:r>
              <a:rPr kumimoji="1" lang="zh-CN" altLang="en-US" kern="100">
                <a:latin typeface="微软雅黑" panose="020B0503020204020204" pitchFamily="34" charset="-122"/>
                <a:ea typeface="微软雅黑" panose="020B0503020204020204" pitchFamily="34" charset="-122"/>
                <a:cs typeface="Times New Roman" panose="02020603050405020304" charset="0"/>
                <a:sym typeface="+mn-ea"/>
              </a:rPr>
              <a:t>注意力（</a:t>
            </a:r>
            <a:r>
              <a:rPr kumimoji="1" kern="100">
                <a:latin typeface="微软雅黑" panose="020B0503020204020204" pitchFamily="34" charset="-122"/>
                <a:ea typeface="微软雅黑" panose="020B0503020204020204" pitchFamily="34" charset="-122"/>
                <a:cs typeface="Times New Roman" panose="02020603050405020304" charset="0"/>
                <a:sym typeface="+mn-ea"/>
              </a:rPr>
              <a:t>Attention</a:t>
            </a:r>
            <a:r>
              <a:rPr kumimoji="1" lang="zh-CN" altLang="en-US" kern="100">
                <a:latin typeface="微软雅黑" panose="020B0503020204020204" pitchFamily="34" charset="-122"/>
                <a:ea typeface="微软雅黑" panose="020B0503020204020204" pitchFamily="34" charset="-122"/>
                <a:cs typeface="Times New Roman" panose="02020603050405020304" charset="0"/>
                <a:sym typeface="+mn-ea"/>
              </a:rPr>
              <a:t>）机制</a:t>
            </a:r>
            <a:r>
              <a:rPr lang="zh-CN" altLang="en-US">
                <a:solidFill>
                  <a:schemeClr val="tx1"/>
                </a:solidFill>
                <a:sym typeface="+mn-ea"/>
              </a:rPr>
              <a:t>【掌握工作原理和模型图】</a:t>
            </a:r>
            <a:r>
              <a:rPr kumimoji="1" lang="zh-CN" altLang="en-US" kern="100">
                <a:latin typeface="微软雅黑" panose="020B0503020204020204" pitchFamily="34" charset="-122"/>
                <a:ea typeface="微软雅黑" panose="020B0503020204020204" pitchFamily="34" charset="-122"/>
                <a:cs typeface="Times New Roman" panose="02020603050405020304" charset="0"/>
                <a:sym typeface="+mn-ea"/>
              </a:rPr>
              <a:t>：</a:t>
            </a:r>
            <a:r>
              <a:rPr kumimoji="1" lang="zh-CN" altLang="en-US" kern="100">
                <a:solidFill>
                  <a:srgbClr val="002060"/>
                </a:solidFill>
                <a:highlight>
                  <a:srgbClr val="FFFF00"/>
                </a:highlight>
                <a:latin typeface="华文楷体" panose="02010600040101010101" charset="-122"/>
                <a:ea typeface="华文楷体" panose="02010600040101010101" charset="-122"/>
                <a:cs typeface="Times New Roman" panose="02020603050405020304" charset="0"/>
                <a:sym typeface="+mn-ea"/>
              </a:rPr>
              <a:t>通过在解码（Decoder）过程中每个节点输入不同的向量C解决这个问题（提高解码效果） 。</a:t>
            </a:r>
            <a:endParaRPr kumimoji="1" lang="en-US" altLang="zh-CN" b="0" kern="100" dirty="0">
              <a:solidFill>
                <a:srgbClr val="000000"/>
              </a:solidFill>
              <a:cs typeface="Times New Roman" panose="02020603050405020304" charset="0"/>
            </a:endParaRPr>
          </a:p>
          <a:p>
            <a:pPr lvl="0" eaLnBrk="0" fontAlgn="base" hangingPunct="0">
              <a:lnSpc>
                <a:spcPts val="3200"/>
              </a:lnSpc>
              <a:spcBef>
                <a:spcPts val="0"/>
              </a:spcBef>
              <a:spcAft>
                <a:spcPct val="0"/>
              </a:spcAft>
              <a:buClr>
                <a:srgbClr val="032089"/>
              </a:buClr>
            </a:pPr>
            <a:endParaRPr kumimoji="1" lang="zh-CN" altLang="en-US" kern="100">
              <a:solidFill>
                <a:srgbClr val="002060"/>
              </a:solidFill>
              <a:latin typeface="华文楷体" panose="02010600040101010101" charset="-122"/>
              <a:ea typeface="华文楷体" panose="02010600040101010101" charset="-122"/>
              <a:cs typeface="Times New Roman" panose="02020603050405020304" charset="0"/>
              <a:sym typeface="+mn-ea"/>
            </a:endParaRPr>
          </a:p>
          <a:p>
            <a:pPr lvl="0" eaLnBrk="0" fontAlgn="base" hangingPunct="0">
              <a:lnSpc>
                <a:spcPts val="3200"/>
              </a:lnSpc>
              <a:spcBef>
                <a:spcPts val="0"/>
              </a:spcBef>
              <a:spcAft>
                <a:spcPct val="0"/>
              </a:spcAft>
              <a:buClr>
                <a:srgbClr val="032089"/>
              </a:buClr>
            </a:pPr>
            <a:endParaRPr lang="zh-CN" altLang="zh-CN" kern="10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sym typeface="+mn-ea"/>
              </a:rPr>
              <a:t>第八章</a:t>
            </a:r>
            <a:r>
              <a:rPr lang="en-US" altLang="zh-CN" sz="3200" b="1" dirty="0">
                <a:latin typeface="+mj-ea"/>
                <a:sym typeface="+mn-ea"/>
              </a:rPr>
              <a:t> </a:t>
            </a:r>
            <a:r>
              <a:rPr lang="en-US" altLang="zh-CN" sz="3200" b="1" dirty="0">
                <a:latin typeface="+mj-ea"/>
                <a:sym typeface="+mn-lt"/>
              </a:rPr>
              <a:t>Seq2Seq Attention</a:t>
            </a:r>
          </a:p>
        </p:txBody>
      </p:sp>
      <p:sp>
        <p:nvSpPr>
          <p:cNvPr id="5" name="内容占位符 4"/>
          <p:cNvSpPr>
            <a:spLocks noGrp="1"/>
          </p:cNvSpPr>
          <p:nvPr>
            <p:ph idx="1"/>
          </p:nvPr>
        </p:nvSpPr>
        <p:spPr>
          <a:xfrm>
            <a:off x="200242" y="969201"/>
            <a:ext cx="8744607" cy="3023044"/>
          </a:xfrm>
        </p:spPr>
        <p:txBody>
          <a:bodyPr>
            <a:noAutofit/>
          </a:bodyPr>
          <a:lstStyle/>
          <a:p>
            <a:pPr lvl="0" eaLnBrk="0" fontAlgn="base" hangingPunct="0">
              <a:lnSpc>
                <a:spcPct val="150000"/>
              </a:lnSpc>
              <a:spcBef>
                <a:spcPct val="20000"/>
              </a:spcBef>
              <a:spcAft>
                <a:spcPct val="0"/>
              </a:spcAft>
              <a:buClr>
                <a:srgbClr val="032089"/>
              </a:buClr>
              <a:buFont typeface="Wingdings" panose="05000000000000000000" pitchFamily="2" charset="2"/>
              <a:buChar char="p"/>
            </a:pPr>
            <a:r>
              <a:rPr sz="2400" dirty="0">
                <a:sym typeface="+mn-ea"/>
              </a:rPr>
              <a:t> </a:t>
            </a:r>
            <a:r>
              <a:rPr kumimoji="1" kern="100" dirty="0" err="1">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注意力机制的工作原理</a:t>
            </a:r>
            <a:r>
              <a:rPr kumimoji="1" lang="zh-CN" altLang="en-US" kern="100" dirty="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通过计算解码器当前状态与编码器所有隐藏状态之间的相似度，为每个隐藏状态分配一个注意力权重。根据这些权重对编码器的隐藏状态进行加权求和，得到上下文向量。上下文向量作为解码器的额外输入，帮助解码器在生成输出序列时更好地关注输入序列中的关键信息。</a:t>
            </a:r>
          </a:p>
          <a:p>
            <a:pPr lvl="0" eaLnBrk="0" fontAlgn="base" hangingPunct="0">
              <a:lnSpc>
                <a:spcPct val="150000"/>
              </a:lnSpc>
              <a:spcBef>
                <a:spcPct val="20000"/>
              </a:spcBef>
              <a:spcAft>
                <a:spcPct val="0"/>
              </a:spcAft>
              <a:buClr>
                <a:srgbClr val="032089"/>
              </a:buClr>
              <a:buFont typeface="Wingdings" panose="05000000000000000000" pitchFamily="2" charset="2"/>
              <a:buChar char="p"/>
            </a:pPr>
            <a:r>
              <a:rPr kumimoji="1" lang="zh-CN" altLang="en-US" kern="100" dirty="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 RNN在处理长序列数据时面临梯度消失和梯度爆炸问题，导致模型难以捕捉长距离依赖关系。</a:t>
            </a:r>
          </a:p>
          <a:p>
            <a:pPr lvl="0" eaLnBrk="0" fontAlgn="base" hangingPunct="0">
              <a:lnSpc>
                <a:spcPct val="150000"/>
              </a:lnSpc>
              <a:spcBef>
                <a:spcPct val="20000"/>
              </a:spcBef>
              <a:spcAft>
                <a:spcPct val="0"/>
              </a:spcAft>
              <a:buClr>
                <a:srgbClr val="032089"/>
              </a:buClr>
              <a:buFont typeface="Wingdings" panose="05000000000000000000" pitchFamily="2" charset="2"/>
              <a:buChar char="p"/>
            </a:pPr>
            <a:r>
              <a:rPr kumimoji="1" lang="zh-CN" altLang="en-US" kern="100" dirty="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可以采用LSTM、GRU等改进的RNN结构，或使用注意力机制解决</a:t>
            </a:r>
            <a:r>
              <a:rPr kumimoji="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RNN</a:t>
            </a:r>
            <a:r>
              <a:rPr kumimoji="1" lang="zh-CN" altLang="en-US" kern="100" dirty="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rPr>
              <a:t>处理长序列时面临的问题。</a:t>
            </a:r>
          </a:p>
          <a:p>
            <a:pPr lvl="0" eaLnBrk="0" fontAlgn="base" hangingPunct="0">
              <a:lnSpc>
                <a:spcPct val="150000"/>
              </a:lnSpc>
              <a:spcBef>
                <a:spcPct val="20000"/>
              </a:spcBef>
              <a:spcAft>
                <a:spcPct val="0"/>
              </a:spcAft>
              <a:buClr>
                <a:srgbClr val="032089"/>
              </a:buClr>
              <a:buFont typeface="Wingdings" panose="05000000000000000000" pitchFamily="2" charset="2"/>
              <a:buChar char="p"/>
            </a:pPr>
            <a:endParaRPr kumimoji="1" lang="zh-CN" altLang="en-US" kern="100" dirty="0">
              <a:solidFill>
                <a:srgbClr val="002060"/>
              </a:solidFill>
              <a:latin typeface="微软雅黑" panose="020B0503020204020204" pitchFamily="34" charset="-122"/>
              <a:ea typeface="微软雅黑" panose="020B0503020204020204" pitchFamily="34" charset="-122"/>
              <a:cs typeface="Times New Roman" panose="02020603050405020304" charset="0"/>
              <a:sym typeface="+mn-ea"/>
            </a:endParaRPr>
          </a:p>
          <a:p>
            <a:pPr lvl="0" eaLnBrk="0" fontAlgn="base" hangingPunct="0">
              <a:lnSpc>
                <a:spcPts val="3200"/>
              </a:lnSpc>
              <a:spcBef>
                <a:spcPts val="0"/>
              </a:spcBef>
              <a:spcAft>
                <a:spcPct val="0"/>
              </a:spcAft>
              <a:buClr>
                <a:srgbClr val="032089"/>
              </a:buClr>
            </a:pPr>
            <a:endParaRPr kumimoji="1" lang="zh-CN" altLang="en-US" kern="100" dirty="0">
              <a:solidFill>
                <a:srgbClr val="002060"/>
              </a:solidFill>
              <a:latin typeface="华文楷体" panose="02010600040101010101" charset="-122"/>
              <a:ea typeface="华文楷体" panose="02010600040101010101" charset="-122"/>
              <a:cs typeface="Times New Roman" panose="02020603050405020304" charset="0"/>
              <a:sym typeface="+mn-ea"/>
            </a:endParaRPr>
          </a:p>
          <a:p>
            <a:pPr lvl="0" eaLnBrk="0" fontAlgn="base" hangingPunct="0">
              <a:lnSpc>
                <a:spcPts val="3200"/>
              </a:lnSpc>
              <a:spcBef>
                <a:spcPts val="0"/>
              </a:spcBef>
              <a:spcAft>
                <a:spcPct val="0"/>
              </a:spcAft>
              <a:buClr>
                <a:srgbClr val="032089"/>
              </a:buClr>
            </a:pPr>
            <a:endParaRPr lang="zh-CN" altLang="zh-CN" kern="100" dirty="0">
              <a:solidFill>
                <a:prstClr val="black"/>
              </a:solidFill>
              <a:latin typeface="黑体" panose="02010609060101010101" pitchFamily="49" charset="-122"/>
              <a:ea typeface="黑体" panose="02010609060101010101" pitchFamily="49"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a:srcRect b="8129"/>
          <a:stretch>
            <a:fillRect/>
          </a:stretch>
        </p:blipFill>
        <p:spPr>
          <a:xfrm>
            <a:off x="1204843" y="2918932"/>
            <a:ext cx="6735586" cy="3698819"/>
          </a:xfrm>
          <a:prstGeom prst="rect">
            <a:avLst/>
          </a:prstGeom>
        </p:spPr>
      </p:pic>
      <p:pic>
        <p:nvPicPr>
          <p:cNvPr id="7" name="图片 6"/>
          <p:cNvPicPr>
            <a:picLocks noChangeAspect="1"/>
          </p:cNvPicPr>
          <p:nvPr/>
        </p:nvPicPr>
        <p:blipFill rotWithShape="1">
          <a:blip r:embed="rId3"/>
          <a:srcRect t="2244"/>
          <a:stretch>
            <a:fillRect/>
          </a:stretch>
        </p:blipFill>
        <p:spPr>
          <a:xfrm>
            <a:off x="756919" y="307514"/>
            <a:ext cx="7630160" cy="235438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stretch>
            <a:fillRect/>
          </a:stretch>
        </p:blipFill>
        <p:spPr>
          <a:xfrm>
            <a:off x="1044575" y="138430"/>
            <a:ext cx="7193915" cy="3027045"/>
          </a:xfrm>
          <a:prstGeom prst="rect">
            <a:avLst/>
          </a:prstGeom>
        </p:spPr>
      </p:pic>
      <p:pic>
        <p:nvPicPr>
          <p:cNvPr id="6" name="机器翻译-过程演示">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148715" y="3129915"/>
            <a:ext cx="6846570" cy="34753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3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复习指引</a:t>
            </a:r>
          </a:p>
        </p:txBody>
      </p:sp>
      <p:sp>
        <p:nvSpPr>
          <p:cNvPr id="3" name="文本框 153603"/>
          <p:cNvSpPr txBox="1">
            <a:spLocks noChangeArrowheads="1"/>
          </p:cNvSpPr>
          <p:nvPr/>
        </p:nvSpPr>
        <p:spPr bwMode="auto">
          <a:xfrm>
            <a:off x="1839613" y="2563614"/>
            <a:ext cx="5582679"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0" fontAlgn="base" hangingPunct="0">
              <a:lnSpc>
                <a:spcPct val="120000"/>
              </a:lnSpc>
              <a:spcBef>
                <a:spcPct val="50000"/>
              </a:spcBef>
              <a:spcAft>
                <a:spcPct val="0"/>
              </a:spcAft>
              <a:buClrTx/>
              <a:buNone/>
              <a:defRPr/>
            </a:pPr>
            <a:r>
              <a:rPr lang="en-US" altLang="zh-CN" sz="3600" dirty="0">
                <a:solidFill>
                  <a:srgbClr val="000066"/>
                </a:solidFill>
                <a:latin typeface="黑体" panose="02010609060101010101" pitchFamily="49" charset="-122"/>
                <a:ea typeface="黑体" panose="02010609060101010101" pitchFamily="49" charset="-122"/>
              </a:rPr>
              <a:t>NLP</a:t>
            </a:r>
            <a:r>
              <a:rPr lang="zh-CN" altLang="en-US" sz="3600" dirty="0">
                <a:solidFill>
                  <a:srgbClr val="000066"/>
                </a:solidFill>
                <a:latin typeface="黑体" panose="02010609060101010101" pitchFamily="49" charset="-122"/>
                <a:ea typeface="黑体" panose="02010609060101010101" pitchFamily="49" charset="-122"/>
              </a:rPr>
              <a:t>中的</a:t>
            </a:r>
            <a:r>
              <a:rPr lang="en-US" altLang="zh-CN" sz="3600" dirty="0">
                <a:solidFill>
                  <a:srgbClr val="000066"/>
                </a:solidFill>
                <a:latin typeface="黑体" panose="02010609060101010101" pitchFamily="49" charset="-122"/>
                <a:ea typeface="黑体" panose="02010609060101010101" pitchFamily="49" charset="-122"/>
              </a:rPr>
              <a:t>Python</a:t>
            </a:r>
            <a:r>
              <a:rPr lang="zh-CN" altLang="en-US" sz="3600" dirty="0">
                <a:solidFill>
                  <a:srgbClr val="000066"/>
                </a:solidFill>
                <a:latin typeface="黑体" panose="02010609060101010101" pitchFamily="49" charset="-122"/>
                <a:ea typeface="黑体" panose="02010609060101010101" pitchFamily="49" charset="-122"/>
              </a:rPr>
              <a:t>库</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a:latin typeface="+mj-ea"/>
              </a:rPr>
              <a:t>NLP</a:t>
            </a:r>
            <a:r>
              <a:rPr lang="zh-CN" altLang="en-US" sz="3200" b="1" dirty="0">
                <a:latin typeface="+mj-ea"/>
              </a:rPr>
              <a:t>中的</a:t>
            </a:r>
            <a:r>
              <a:rPr lang="en-US" altLang="zh-CN" sz="3200" b="1" dirty="0">
                <a:latin typeface="+mj-ea"/>
              </a:rPr>
              <a:t>Python</a:t>
            </a:r>
            <a:r>
              <a:rPr lang="zh-CN" altLang="en-US" sz="3200" b="1" dirty="0">
                <a:latin typeface="+mj-ea"/>
              </a:rPr>
              <a:t>库</a:t>
            </a:r>
          </a:p>
        </p:txBody>
      </p:sp>
      <p:sp>
        <p:nvSpPr>
          <p:cNvPr id="4" name="内容占位符 3"/>
          <p:cNvSpPr>
            <a:spLocks noGrp="1"/>
          </p:cNvSpPr>
          <p:nvPr>
            <p:ph idx="1"/>
          </p:nvPr>
        </p:nvSpPr>
        <p:spPr>
          <a:xfrm>
            <a:off x="198755" y="971550"/>
            <a:ext cx="8945245" cy="5304155"/>
          </a:xfrm>
        </p:spPr>
        <p:txBody>
          <a:bodyPr/>
          <a:lstStyle/>
          <a:p>
            <a:r>
              <a:rPr b="1" dirty="0" err="1">
                <a:latin typeface="黑体" panose="02010609060101010101" pitchFamily="49" charset="-122"/>
                <a:ea typeface="黑体" panose="02010609060101010101" pitchFamily="49" charset="-122"/>
                <a:sym typeface="+mn-ea"/>
              </a:rPr>
              <a:t>jieba</a:t>
            </a:r>
            <a:r>
              <a:rPr lang="zh-CN" altLang="en-US" b="1">
                <a:latin typeface="黑体" panose="02010609060101010101" pitchFamily="49" charset="-122"/>
                <a:ea typeface="黑体" panose="02010609060101010101" pitchFamily="49" charset="-122"/>
                <a:sym typeface="+mn-ea"/>
              </a:rPr>
              <a:t>库是一个强大的分词库，完美支持中文分词。</a:t>
            </a:r>
            <a:r>
              <a:rPr lang="zh-CN" altLang="en-US" b="1" kern="0">
                <a:solidFill>
                  <a:srgbClr val="000000"/>
                </a:solidFill>
                <a:latin typeface="黑体" panose="02010609060101010101" pitchFamily="49" charset="-122"/>
                <a:ea typeface="黑体" panose="02010609060101010101" pitchFamily="49" charset="-122"/>
                <a:sym typeface="+mn-ea"/>
              </a:rPr>
              <a:t>采用</a:t>
            </a:r>
            <a:r>
              <a:rPr lang="zh-CN" altLang="en-US" b="1" kern="0">
                <a:latin typeface="黑体" panose="02010609060101010101" pitchFamily="49" charset="-122"/>
                <a:ea typeface="黑体" panose="02010609060101010101" pitchFamily="49" charset="-122"/>
                <a:sym typeface="+mn-ea"/>
              </a:rPr>
              <a:t>结合了</a:t>
            </a:r>
            <a:r>
              <a:rPr lang="zh-CN" altLang="en-US" b="1" kern="0">
                <a:solidFill>
                  <a:srgbClr val="002060"/>
                </a:solidFill>
                <a:latin typeface="黑体" panose="02010609060101010101" pitchFamily="49" charset="-122"/>
                <a:ea typeface="黑体" panose="02010609060101010101" pitchFamily="49" charset="-122"/>
                <a:sym typeface="+mn-ea"/>
              </a:rPr>
              <a:t>基于规则和基于统计</a:t>
            </a:r>
            <a:r>
              <a:rPr lang="zh-CN" altLang="en-US" b="1" kern="0">
                <a:solidFill>
                  <a:srgbClr val="000000"/>
                </a:solidFill>
                <a:latin typeface="黑体" panose="02010609060101010101" pitchFamily="49" charset="-122"/>
                <a:ea typeface="黑体" panose="02010609060101010101" pitchFamily="49" charset="-122"/>
                <a:sym typeface="+mn-ea"/>
              </a:rPr>
              <a:t>的分词方法。</a:t>
            </a:r>
          </a:p>
          <a:p>
            <a:r>
              <a:rPr lang="zh-CN" altLang="en-US" b="1" kern="0">
                <a:solidFill>
                  <a:srgbClr val="000000"/>
                </a:solidFill>
                <a:latin typeface="黑体" panose="02010609060101010101" pitchFamily="49" charset="-122"/>
                <a:ea typeface="黑体" panose="02010609060101010101" pitchFamily="49" charset="-122"/>
                <a:sym typeface="+mn-ea"/>
              </a:rPr>
              <a:t>模式【掌握</a:t>
            </a:r>
            <a:r>
              <a:rPr lang="zh-CN" altLang="en-US" b="1" kern="0">
                <a:solidFill>
                  <a:srgbClr val="000000"/>
                </a:solidFill>
                <a:highlight>
                  <a:srgbClr val="FFFF00"/>
                </a:highlight>
                <a:latin typeface="黑体" panose="02010609060101010101" pitchFamily="49" charset="-122"/>
                <a:ea typeface="黑体" panose="02010609060101010101" pitchFamily="49" charset="-122"/>
                <a:sym typeface="+mn-ea"/>
              </a:rPr>
              <a:t>四种模式</a:t>
            </a:r>
            <a:r>
              <a:rPr lang="zh-CN" altLang="en-US" b="1" kern="0">
                <a:solidFill>
                  <a:srgbClr val="000000"/>
                </a:solidFill>
                <a:latin typeface="黑体" panose="02010609060101010101" pitchFamily="49" charset="-122"/>
                <a:ea typeface="黑体" panose="02010609060101010101" pitchFamily="49" charset="-122"/>
                <a:sym typeface="+mn-ea"/>
              </a:rPr>
              <a:t>及</a:t>
            </a:r>
            <a:r>
              <a:rPr lang="zh-CN" altLang="en-US" b="1" kern="0">
                <a:solidFill>
                  <a:srgbClr val="000000"/>
                </a:solidFill>
                <a:highlight>
                  <a:srgbClr val="FFFF00"/>
                </a:highlight>
                <a:latin typeface="黑体" panose="02010609060101010101" pitchFamily="49" charset="-122"/>
                <a:ea typeface="黑体" panose="02010609060101010101" pitchFamily="49" charset="-122"/>
                <a:sym typeface="+mn-ea"/>
              </a:rPr>
              <a:t>程序实现</a:t>
            </a:r>
            <a:r>
              <a:rPr lang="zh-CN" altLang="en-US" b="1" kern="0">
                <a:solidFill>
                  <a:srgbClr val="000000"/>
                </a:solidFill>
                <a:latin typeface="黑体" panose="02010609060101010101" pitchFamily="49" charset="-122"/>
                <a:ea typeface="黑体" panose="02010609060101010101" pitchFamily="49" charset="-122"/>
                <a:sym typeface="+mn-ea"/>
              </a:rPr>
              <a:t>】：</a:t>
            </a:r>
          </a:p>
          <a:p>
            <a:r>
              <a:rPr lang="zh-CN" altLang="en-US" b="1" kern="0">
                <a:solidFill>
                  <a:srgbClr val="000000"/>
                </a:solidFill>
                <a:latin typeface="黑体" panose="02010609060101010101" pitchFamily="49" charset="-122"/>
                <a:ea typeface="黑体" panose="02010609060101010101" pitchFamily="49" charset="-122"/>
                <a:sym typeface="+mn-ea"/>
              </a:rPr>
              <a:t>精确模式：</a:t>
            </a:r>
            <a:r>
              <a:rPr lang="zh-CN" altLang="en-US">
                <a:latin typeface="黑体" panose="02010609060101010101" pitchFamily="49" charset="-122"/>
                <a:ea typeface="黑体" panose="02010609060101010101" pitchFamily="49" charset="-122"/>
                <a:sym typeface="+mn-ea"/>
              </a:rPr>
              <a:t>试图将句子最精确地切开，适合文本分析。</a:t>
            </a:r>
            <a:endParaRPr lang="zh-CN" altLang="en-US" b="1" kern="0">
              <a:solidFill>
                <a:srgbClr val="000000"/>
              </a:solidFill>
              <a:latin typeface="黑体" panose="02010609060101010101" pitchFamily="49" charset="-122"/>
              <a:ea typeface="黑体" panose="02010609060101010101" pitchFamily="49" charset="-122"/>
              <a:sym typeface="+mn-ea"/>
            </a:endParaRPr>
          </a:p>
          <a:p>
            <a:r>
              <a:rPr lang="zh-CN" altLang="en-US" b="1" kern="0">
                <a:solidFill>
                  <a:srgbClr val="000000"/>
                </a:solidFill>
                <a:latin typeface="黑体" panose="02010609060101010101" pitchFamily="49" charset="-122"/>
                <a:ea typeface="黑体" panose="02010609060101010101" pitchFamily="49" charset="-122"/>
                <a:sym typeface="+mn-ea"/>
              </a:rPr>
              <a:t>全模式：</a:t>
            </a:r>
            <a:r>
              <a:rPr lang="zh-CN" altLang="en-US">
                <a:latin typeface="黑体" panose="02010609060101010101" pitchFamily="49" charset="-122"/>
                <a:ea typeface="黑体" panose="02010609060101010101" pitchFamily="49" charset="-122"/>
                <a:sym typeface="+mn-ea"/>
              </a:rPr>
              <a:t>把句子中所有可以成词的词语都扫描出来，速度非常快，但不能解决歧义。</a:t>
            </a:r>
            <a:endParaRPr lang="zh-CN" altLang="en-US" b="1" kern="0">
              <a:solidFill>
                <a:srgbClr val="000000"/>
              </a:solidFill>
              <a:latin typeface="黑体" panose="02010609060101010101" pitchFamily="49" charset="-122"/>
              <a:ea typeface="黑体" panose="02010609060101010101" pitchFamily="49" charset="-122"/>
              <a:sym typeface="+mn-ea"/>
            </a:endParaRPr>
          </a:p>
          <a:p>
            <a:pPr>
              <a:lnSpc>
                <a:spcPts val="3200"/>
              </a:lnSpc>
            </a:pPr>
            <a:r>
              <a:rPr lang="zh-CN" altLang="en-US" b="1" kern="0">
                <a:solidFill>
                  <a:srgbClr val="000000"/>
                </a:solidFill>
                <a:latin typeface="黑体" panose="02010609060101010101" pitchFamily="49" charset="-122"/>
                <a:ea typeface="黑体" panose="02010609060101010101" pitchFamily="49" charset="-122"/>
                <a:sym typeface="+mn-ea"/>
              </a:rPr>
              <a:t>搜索引擎模式：</a:t>
            </a:r>
            <a:r>
              <a:rPr lang="zh-CN" altLang="en-US">
                <a:latin typeface="黑体" panose="02010609060101010101" pitchFamily="49" charset="-122"/>
                <a:ea typeface="黑体" panose="02010609060101010101" pitchFamily="49" charset="-122"/>
                <a:sym typeface="+mn-ea"/>
              </a:rPr>
              <a:t>在精确模式的基础上，对长词再次切分，提高召回率，适合用于搜索引擎分词。</a:t>
            </a:r>
            <a:endParaRPr lang="zh-CN" altLang="en-US" b="1" kern="0">
              <a:solidFill>
                <a:srgbClr val="000000"/>
              </a:solidFill>
              <a:latin typeface="黑体" panose="02010609060101010101" pitchFamily="49" charset="-122"/>
              <a:ea typeface="黑体" panose="02010609060101010101" pitchFamily="49" charset="-122"/>
              <a:sym typeface="+mn-ea"/>
            </a:endParaRPr>
          </a:p>
          <a:p>
            <a:pPr>
              <a:lnSpc>
                <a:spcPts val="3200"/>
              </a:lnSpc>
            </a:pPr>
            <a:r>
              <a:rPr b="1" kern="0">
                <a:solidFill>
                  <a:srgbClr val="000000"/>
                </a:solidFill>
                <a:latin typeface="黑体" panose="02010609060101010101" pitchFamily="49" charset="-122"/>
                <a:ea typeface="黑体" panose="02010609060101010101" pitchFamily="49" charset="-122"/>
                <a:sym typeface="+mn-ea"/>
              </a:rPr>
              <a:t>paddle</a:t>
            </a:r>
            <a:r>
              <a:rPr lang="zh-CN" altLang="en-US" b="1" kern="0">
                <a:solidFill>
                  <a:srgbClr val="000000"/>
                </a:solidFill>
                <a:latin typeface="黑体" panose="02010609060101010101" pitchFamily="49" charset="-122"/>
                <a:ea typeface="黑体" panose="02010609060101010101" pitchFamily="49" charset="-122"/>
                <a:sym typeface="+mn-ea"/>
              </a:rPr>
              <a:t>模式：</a:t>
            </a:r>
            <a:r>
              <a:rPr lang="zh-CN" altLang="en-US">
                <a:latin typeface="黑体" panose="02010609060101010101" pitchFamily="49" charset="-122"/>
                <a:ea typeface="黑体" panose="02010609060101010101" pitchFamily="49" charset="-122"/>
                <a:sym typeface="+mn-ea"/>
              </a:rPr>
              <a:t>利用百度飞桨深度学习框架实现【程序：教材</a:t>
            </a:r>
            <a:r>
              <a:rPr>
                <a:latin typeface="黑体" panose="02010609060101010101" pitchFamily="49" charset="-122"/>
                <a:ea typeface="黑体" panose="02010609060101010101" pitchFamily="49" charset="-122"/>
                <a:sym typeface="+mn-ea"/>
              </a:rPr>
              <a:t>P40</a:t>
            </a:r>
            <a:r>
              <a:rPr lang="zh-CN" altLang="en-US">
                <a:latin typeface="黑体" panose="02010609060101010101" pitchFamily="49" charset="-122"/>
                <a:ea typeface="黑体" panose="02010609060101010101" pitchFamily="49" charset="-122"/>
                <a:sym typeface="+mn-ea"/>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b="1" dirty="0">
                <a:latin typeface="+mj-ea"/>
              </a:rPr>
              <a:t>NLP</a:t>
            </a:r>
            <a:r>
              <a:rPr lang="zh-CN" altLang="en-US" sz="3200" b="1" dirty="0">
                <a:latin typeface="+mj-ea"/>
              </a:rPr>
              <a:t>中的</a:t>
            </a:r>
            <a:r>
              <a:rPr lang="en-US" altLang="zh-CN" sz="3200" b="1" dirty="0">
                <a:latin typeface="+mj-ea"/>
              </a:rPr>
              <a:t>Python</a:t>
            </a:r>
            <a:r>
              <a:rPr lang="zh-CN" altLang="en-US" sz="3200" b="1" dirty="0">
                <a:latin typeface="+mj-ea"/>
              </a:rPr>
              <a:t>库</a:t>
            </a:r>
          </a:p>
        </p:txBody>
      </p:sp>
      <p:sp>
        <p:nvSpPr>
          <p:cNvPr id="4" name="内容占位符 3"/>
          <p:cNvSpPr>
            <a:spLocks noGrp="1"/>
          </p:cNvSpPr>
          <p:nvPr>
            <p:ph idx="1"/>
          </p:nvPr>
        </p:nvSpPr>
        <p:spPr>
          <a:xfrm>
            <a:off x="198755" y="971550"/>
            <a:ext cx="8945245" cy="5304155"/>
          </a:xfrm>
        </p:spPr>
        <p:txBody>
          <a:bodyPr/>
          <a:lstStyle/>
          <a:p>
            <a:r>
              <a:rPr b="1">
                <a:solidFill>
                  <a:schemeClr val="tx1"/>
                </a:solidFill>
                <a:sym typeface="+mn-ea"/>
              </a:rPr>
              <a:t>NLTK</a:t>
            </a:r>
            <a:r>
              <a:rPr lang="zh-CN" altLang="en-US">
                <a:solidFill>
                  <a:schemeClr val="tx1"/>
                </a:solidFill>
                <a:sym typeface="+mn-ea"/>
              </a:rPr>
              <a:t>（</a:t>
            </a:r>
            <a:r>
              <a:rPr>
                <a:solidFill>
                  <a:schemeClr val="tx1"/>
                </a:solidFill>
                <a:sym typeface="+mn-ea"/>
              </a:rPr>
              <a:t>Natural Language Toolkit</a:t>
            </a:r>
            <a:r>
              <a:rPr lang="zh-CN" altLang="en-US">
                <a:solidFill>
                  <a:schemeClr val="tx1"/>
                </a:solidFill>
                <a:sym typeface="+mn-ea"/>
              </a:rPr>
              <a:t>，自然语言处理工具包）</a:t>
            </a:r>
            <a:r>
              <a:rPr>
                <a:solidFill>
                  <a:schemeClr val="tx1"/>
                </a:solidFill>
                <a:sym typeface="+mn-ea"/>
              </a:rPr>
              <a:t>:</a:t>
            </a:r>
            <a:r>
              <a:rPr lang="zh-CN" altLang="en-US">
                <a:solidFill>
                  <a:schemeClr val="tx1"/>
                </a:solidFill>
                <a:sym typeface="+mn-ea"/>
              </a:rPr>
              <a:t>是基于</a:t>
            </a:r>
            <a:r>
              <a:rPr>
                <a:solidFill>
                  <a:schemeClr val="tx1"/>
                </a:solidFill>
                <a:sym typeface="+mn-ea"/>
              </a:rPr>
              <a:t>python</a:t>
            </a:r>
            <a:r>
              <a:rPr lang="zh-CN" altLang="en-US">
                <a:solidFill>
                  <a:schemeClr val="tx1"/>
                </a:solidFill>
                <a:sym typeface="+mn-ea"/>
              </a:rPr>
              <a:t>编程语言实现的</a:t>
            </a:r>
            <a:r>
              <a:rPr>
                <a:solidFill>
                  <a:schemeClr val="tx1"/>
                </a:solidFill>
                <a:sym typeface="+mn-ea"/>
              </a:rPr>
              <a:t>NLP</a:t>
            </a:r>
            <a:r>
              <a:rPr lang="zh-CN" altLang="en-US">
                <a:solidFill>
                  <a:schemeClr val="tx1"/>
                </a:solidFill>
                <a:sym typeface="+mn-ea"/>
              </a:rPr>
              <a:t>库，提供了超过</a:t>
            </a:r>
            <a:r>
              <a:rPr>
                <a:solidFill>
                  <a:schemeClr val="tx1"/>
                </a:solidFill>
                <a:sym typeface="+mn-ea"/>
              </a:rPr>
              <a:t>50</a:t>
            </a:r>
            <a:r>
              <a:rPr lang="zh-CN" altLang="en-US">
                <a:solidFill>
                  <a:schemeClr val="tx1"/>
                </a:solidFill>
                <a:sym typeface="+mn-ea"/>
              </a:rPr>
              <a:t>多个素材库和词库资源的易用接口，涵盖了</a:t>
            </a:r>
            <a:r>
              <a:rPr lang="zh-CN" altLang="en-US" b="1">
                <a:solidFill>
                  <a:srgbClr val="FF0000"/>
                </a:solidFill>
                <a:sym typeface="+mn-ea"/>
              </a:rPr>
              <a:t>分词、词性标注、命名实体识别、句法分析</a:t>
            </a:r>
            <a:r>
              <a:rPr lang="zh-CN" altLang="en-US">
                <a:solidFill>
                  <a:schemeClr val="tx1"/>
                </a:solidFill>
                <a:sym typeface="+mn-ea"/>
              </a:rPr>
              <a:t>等各项</a:t>
            </a:r>
            <a:r>
              <a:rPr>
                <a:solidFill>
                  <a:schemeClr val="tx1"/>
                </a:solidFill>
                <a:sym typeface="+mn-ea"/>
              </a:rPr>
              <a:t>NLP</a:t>
            </a:r>
            <a:r>
              <a:rPr lang="zh-CN" altLang="en-US">
                <a:solidFill>
                  <a:schemeClr val="tx1"/>
                </a:solidFill>
                <a:sym typeface="+mn-ea"/>
              </a:rPr>
              <a:t>领域的功能</a:t>
            </a:r>
            <a:r>
              <a:rPr lang="zh-CN" altLang="en-US">
                <a:sym typeface="+mn-ea"/>
              </a:rPr>
              <a:t>。</a:t>
            </a:r>
            <a:endParaRPr lang="zh-CN" altLang="en-US">
              <a:solidFill>
                <a:schemeClr val="tx1"/>
              </a:solidFill>
              <a:sym typeface="+mn-ea"/>
            </a:endParaRPr>
          </a:p>
          <a:p>
            <a:r>
              <a:rPr lang="zh-CN" altLang="en-US">
                <a:solidFill>
                  <a:schemeClr val="tx1"/>
                </a:solidFill>
                <a:sym typeface="+mn-ea"/>
              </a:rPr>
              <a:t>sklearn_crfsuite库：基于CRFsuite库的一款轻量级的CRF库，提供了条件随机场的训练、预测和评测方法。可结合sklearn库的算法设计命名实体识别系统。</a:t>
            </a:r>
            <a:endParaRPr lang="zh-CN" altLang="en-US" dirty="0">
              <a:solidFill>
                <a:schemeClr val="tx1"/>
              </a:solidFill>
            </a:endParaRPr>
          </a:p>
          <a:p>
            <a:r>
              <a:rPr lang="zh-CN" altLang="en-US">
                <a:solidFill>
                  <a:schemeClr val="tx1"/>
                </a:solidFill>
                <a:sym typeface="+mn-ea"/>
              </a:rPr>
              <a:t>Gensim库：支持</a:t>
            </a:r>
            <a:r>
              <a:rPr lang="zh-CN" altLang="en-US">
                <a:solidFill>
                  <a:srgbClr val="C00000"/>
                </a:solidFill>
                <a:sym typeface="+mn-ea"/>
              </a:rPr>
              <a:t>TF-IDF、LSA、LDA和word2vec</a:t>
            </a:r>
            <a:r>
              <a:rPr lang="zh-CN" altLang="en-US">
                <a:solidFill>
                  <a:schemeClr val="tx1"/>
                </a:solidFill>
                <a:sym typeface="+mn-ea"/>
              </a:rPr>
              <a:t>等多种主题模型算法。</a:t>
            </a:r>
            <a:endParaRPr lang="zh-CN" altLang="en-US" dirty="0">
              <a:solidFill>
                <a:schemeClr val="tx1"/>
              </a:solidFill>
            </a:endParaRPr>
          </a:p>
          <a:p>
            <a:r>
              <a:rPr lang="zh-CN" altLang="en-US">
                <a:solidFill>
                  <a:schemeClr val="tx1"/>
                </a:solidFill>
                <a:sym typeface="+mn-ea"/>
              </a:rPr>
              <a:t>Gensim库封装了Word2Vec、Doc2Vec的实现，都在models模块里</a:t>
            </a:r>
            <a:endParaRPr lang="zh-CN" altLang="en-US" dirty="0">
              <a:solidFill>
                <a:schemeClr val="tx1"/>
              </a:solidFill>
            </a:endParaRPr>
          </a:p>
          <a:p>
            <a:endParaRPr lang="zh-CN" altLang="en-US">
              <a:latin typeface="黑体" panose="02010609060101010101" pitchFamily="49" charset="-122"/>
              <a:ea typeface="黑体" panose="02010609060101010101" pitchFamily="49" charset="-122"/>
              <a:sym typeface="+mn-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复习指引</a:t>
            </a:r>
          </a:p>
        </p:txBody>
      </p:sp>
      <p:sp>
        <p:nvSpPr>
          <p:cNvPr id="3" name="文本框 153603"/>
          <p:cNvSpPr txBox="1">
            <a:spLocks noChangeArrowheads="1"/>
          </p:cNvSpPr>
          <p:nvPr/>
        </p:nvSpPr>
        <p:spPr bwMode="auto">
          <a:xfrm>
            <a:off x="1839613" y="2563614"/>
            <a:ext cx="5582679" cy="75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0" fontAlgn="base" hangingPunct="0">
              <a:lnSpc>
                <a:spcPct val="120000"/>
              </a:lnSpc>
              <a:spcBef>
                <a:spcPct val="50000"/>
              </a:spcBef>
              <a:spcAft>
                <a:spcPct val="0"/>
              </a:spcAft>
              <a:buClrTx/>
              <a:buNone/>
              <a:defRPr/>
            </a:pPr>
            <a:r>
              <a:rPr lang="zh-CN" altLang="en-US" sz="3600" dirty="0">
                <a:solidFill>
                  <a:srgbClr val="000066"/>
                </a:solidFill>
                <a:latin typeface="黑体" panose="02010609060101010101" pitchFamily="49" charset="-122"/>
                <a:ea typeface="黑体" panose="02010609060101010101" pitchFamily="49" charset="-122"/>
              </a:rPr>
              <a:t>计算和程序复习</a:t>
            </a:r>
          </a:p>
        </p:txBody>
      </p:sp>
      <p:sp>
        <p:nvSpPr>
          <p:cNvPr id="4" name="文本框 3"/>
          <p:cNvSpPr txBox="1"/>
          <p:nvPr/>
        </p:nvSpPr>
        <p:spPr>
          <a:xfrm>
            <a:off x="948055" y="3275965"/>
            <a:ext cx="7247890" cy="2047875"/>
          </a:xfrm>
          <a:prstGeom prst="rect">
            <a:avLst/>
          </a:prstGeom>
          <a:noFill/>
        </p:spPr>
        <p:txBody>
          <a:bodyPr wrap="square" rtlCol="0" anchor="t">
            <a:spAutoFit/>
          </a:bodyPr>
          <a:lstStyle/>
          <a:p>
            <a:pPr algn="ctr" eaLnBrk="0" fontAlgn="base" hangingPunct="0">
              <a:lnSpc>
                <a:spcPct val="120000"/>
              </a:lnSpc>
              <a:spcBef>
                <a:spcPct val="50000"/>
              </a:spcBef>
              <a:spcAft>
                <a:spcPct val="0"/>
              </a:spcAft>
              <a:buClrTx/>
              <a:buNone/>
              <a:defRPr/>
            </a:pPr>
            <a:r>
              <a:rPr lang="zh-CN" altLang="en-US" sz="2400" dirty="0">
                <a:solidFill>
                  <a:srgbClr val="000066"/>
                </a:solidFill>
                <a:latin typeface="黑体" panose="02010609060101010101" pitchFamily="49" charset="-122"/>
                <a:ea typeface="黑体" panose="02010609060101010101" pitchFamily="49" charset="-122"/>
                <a:sym typeface="+mn-ea"/>
              </a:rPr>
              <a:t>计算：</a:t>
            </a:r>
            <a:r>
              <a:rPr lang="en-US" altLang="zh-CN" sz="2400" dirty="0">
                <a:solidFill>
                  <a:srgbClr val="000066"/>
                </a:solidFill>
                <a:latin typeface="黑体" panose="02010609060101010101" pitchFamily="49" charset="-122"/>
                <a:ea typeface="黑体" panose="02010609060101010101" pitchFamily="49" charset="-122"/>
                <a:sym typeface="+mn-ea"/>
              </a:rPr>
              <a:t>n</a:t>
            </a:r>
            <a:r>
              <a:rPr lang="zh-CN" altLang="en-US" sz="2400" dirty="0">
                <a:solidFill>
                  <a:srgbClr val="000066"/>
                </a:solidFill>
                <a:latin typeface="黑体" panose="02010609060101010101" pitchFamily="49" charset="-122"/>
                <a:ea typeface="黑体" panose="02010609060101010101" pitchFamily="49" charset="-122"/>
                <a:sym typeface="+mn-ea"/>
              </a:rPr>
              <a:t>元模型、</a:t>
            </a:r>
            <a:r>
              <a:rPr lang="en-US" altLang="zh-CN" sz="2400" dirty="0">
                <a:solidFill>
                  <a:srgbClr val="000066"/>
                </a:solidFill>
                <a:latin typeface="黑体" panose="02010609060101010101" pitchFamily="49" charset="-122"/>
                <a:ea typeface="黑体" panose="02010609060101010101" pitchFamily="49" charset="-122"/>
                <a:sym typeface="+mn-ea"/>
              </a:rPr>
              <a:t>TF-IDF</a:t>
            </a:r>
            <a:r>
              <a:rPr lang="zh-CN" altLang="en-US" sz="2400" dirty="0">
                <a:solidFill>
                  <a:srgbClr val="000066"/>
                </a:solidFill>
                <a:latin typeface="黑体" panose="02010609060101010101" pitchFamily="49" charset="-122"/>
                <a:ea typeface="黑体" panose="02010609060101010101" pitchFamily="49" charset="-122"/>
                <a:sym typeface="+mn-ea"/>
              </a:rPr>
              <a:t>算法、</a:t>
            </a:r>
            <a:r>
              <a:rPr lang="en-US" altLang="zh-CN" sz="2400" dirty="0">
                <a:solidFill>
                  <a:srgbClr val="000066"/>
                </a:solidFill>
                <a:latin typeface="黑体" panose="02010609060101010101" pitchFamily="49" charset="-122"/>
                <a:ea typeface="黑体" panose="02010609060101010101" pitchFamily="49" charset="-122"/>
                <a:sym typeface="+mn-ea"/>
              </a:rPr>
              <a:t>one-hot</a:t>
            </a:r>
            <a:r>
              <a:rPr lang="zh-CN" altLang="en-US" sz="2400" dirty="0">
                <a:solidFill>
                  <a:srgbClr val="000066"/>
                </a:solidFill>
                <a:latin typeface="黑体" panose="02010609060101010101" pitchFamily="49" charset="-122"/>
                <a:ea typeface="黑体" panose="02010609060101010101" pitchFamily="49" charset="-122"/>
                <a:sym typeface="+mn-ea"/>
              </a:rPr>
              <a:t>算法、余弦相似度等</a:t>
            </a:r>
          </a:p>
          <a:p>
            <a:pPr algn="ctr" eaLnBrk="0" fontAlgn="base" hangingPunct="0">
              <a:lnSpc>
                <a:spcPct val="120000"/>
              </a:lnSpc>
              <a:spcBef>
                <a:spcPct val="50000"/>
              </a:spcBef>
              <a:spcAft>
                <a:spcPct val="0"/>
              </a:spcAft>
              <a:buClrTx/>
              <a:buNone/>
              <a:defRPr/>
            </a:pPr>
            <a:r>
              <a:rPr lang="zh-CN" altLang="en-US" sz="2400" dirty="0">
                <a:solidFill>
                  <a:srgbClr val="000066"/>
                </a:solidFill>
                <a:latin typeface="黑体" panose="02010609060101010101" pitchFamily="49" charset="-122"/>
                <a:ea typeface="黑体" panose="02010609060101010101" pitchFamily="49" charset="-122"/>
              </a:rPr>
              <a:t>程序：</a:t>
            </a:r>
            <a:r>
              <a:rPr lang="en-US" altLang="zh-CN" sz="2400" dirty="0">
                <a:solidFill>
                  <a:srgbClr val="000066"/>
                </a:solidFill>
                <a:latin typeface="黑体" panose="02010609060101010101" pitchFamily="49" charset="-122"/>
                <a:ea typeface="黑体" panose="02010609060101010101" pitchFamily="49" charset="-122"/>
              </a:rPr>
              <a:t>jieba</a:t>
            </a:r>
            <a:r>
              <a:rPr lang="zh-CN" altLang="en-US" sz="2400" dirty="0">
                <a:solidFill>
                  <a:srgbClr val="000066"/>
                </a:solidFill>
                <a:latin typeface="黑体" panose="02010609060101010101" pitchFamily="49" charset="-122"/>
                <a:ea typeface="黑体" panose="02010609060101010101" pitchFamily="49" charset="-122"/>
              </a:rPr>
              <a:t>库、情感分析、机器翻译、文本分类</a:t>
            </a:r>
            <a:r>
              <a:rPr lang="en-US" altLang="zh-CN" sz="2400" dirty="0">
                <a:solidFill>
                  <a:srgbClr val="000066"/>
                </a:solidFill>
                <a:latin typeface="黑体" panose="02010609060101010101" pitchFamily="49" charset="-122"/>
                <a:ea typeface="黑体" panose="02010609060101010101" pitchFamily="49" charset="-122"/>
              </a:rPr>
              <a:t>/</a:t>
            </a:r>
            <a:r>
              <a:rPr lang="zh-CN" altLang="en-US" sz="2400" dirty="0">
                <a:solidFill>
                  <a:srgbClr val="000066"/>
                </a:solidFill>
                <a:latin typeface="黑体" panose="02010609060101010101" pitchFamily="49" charset="-122"/>
                <a:ea typeface="黑体" panose="02010609060101010101" pitchFamily="49" charset="-122"/>
              </a:rPr>
              <a:t>文本聚类等</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复习指引</a:t>
            </a:r>
          </a:p>
        </p:txBody>
      </p:sp>
      <p:sp>
        <p:nvSpPr>
          <p:cNvPr id="3" name="文本框 153603"/>
          <p:cNvSpPr txBox="1">
            <a:spLocks noChangeArrowheads="1"/>
          </p:cNvSpPr>
          <p:nvPr/>
        </p:nvSpPr>
        <p:spPr bwMode="auto">
          <a:xfrm>
            <a:off x="184150" y="2563495"/>
            <a:ext cx="8888730" cy="1419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eaLnBrk="0" fontAlgn="base" hangingPunct="0">
              <a:lnSpc>
                <a:spcPct val="120000"/>
              </a:lnSpc>
              <a:spcBef>
                <a:spcPct val="50000"/>
              </a:spcBef>
              <a:spcAft>
                <a:spcPct val="0"/>
              </a:spcAft>
              <a:buClrTx/>
              <a:buNone/>
              <a:defRPr/>
            </a:pPr>
            <a:r>
              <a:rPr lang="en-US" altLang="zh-CN" sz="3600" dirty="0">
                <a:solidFill>
                  <a:srgbClr val="000066"/>
                </a:solidFill>
                <a:latin typeface="黑体" panose="02010609060101010101" pitchFamily="49" charset="-122"/>
                <a:ea typeface="黑体" panose="02010609060101010101" pitchFamily="49" charset="-122"/>
              </a:rPr>
              <a:t>PPT + </a:t>
            </a:r>
            <a:r>
              <a:rPr lang="zh-CN" altLang="en-US" sz="3600" dirty="0">
                <a:solidFill>
                  <a:srgbClr val="000066"/>
                </a:solidFill>
                <a:latin typeface="黑体" panose="02010609060101010101" pitchFamily="49" charset="-122"/>
                <a:ea typeface="黑体" panose="02010609060101010101" pitchFamily="49" charset="-122"/>
              </a:rPr>
              <a:t>实验【包括思考题】 </a:t>
            </a:r>
            <a:r>
              <a:rPr lang="en-US" altLang="zh-CN" sz="3600" dirty="0">
                <a:solidFill>
                  <a:srgbClr val="000066"/>
                </a:solidFill>
                <a:latin typeface="黑体" panose="02010609060101010101" pitchFamily="49" charset="-122"/>
                <a:ea typeface="黑体" panose="02010609060101010101" pitchFamily="49" charset="-122"/>
              </a:rPr>
              <a:t>+ </a:t>
            </a:r>
            <a:r>
              <a:rPr lang="zh-CN" altLang="en-US" sz="3600" dirty="0">
                <a:solidFill>
                  <a:srgbClr val="000066"/>
                </a:solidFill>
                <a:latin typeface="黑体" panose="02010609060101010101" pitchFamily="49" charset="-122"/>
                <a:ea typeface="黑体" panose="02010609060101010101" pitchFamily="49" charset="-122"/>
              </a:rPr>
              <a:t>智慧树习题</a:t>
            </a:r>
            <a:r>
              <a:rPr lang="en-US" altLang="zh-CN" sz="3600" dirty="0">
                <a:solidFill>
                  <a:srgbClr val="000066"/>
                </a:solidFill>
                <a:latin typeface="黑体" panose="02010609060101010101" pitchFamily="49" charset="-122"/>
                <a:ea typeface="黑体" panose="02010609060101010101" pitchFamily="49" charset="-122"/>
              </a:rPr>
              <a:t>+ </a:t>
            </a:r>
            <a:r>
              <a:rPr lang="zh-CN" altLang="en-US" sz="3600" dirty="0">
                <a:solidFill>
                  <a:srgbClr val="FF0000"/>
                </a:solidFill>
                <a:latin typeface="黑体" panose="02010609060101010101" pitchFamily="49" charset="-122"/>
                <a:ea typeface="黑体" panose="02010609060101010101" pitchFamily="49" charset="-122"/>
              </a:rPr>
              <a:t>纸质作业</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sym typeface="+mn-ea"/>
              </a:rPr>
              <a:t>计算和程序复习</a:t>
            </a:r>
            <a:endParaRPr lang="zh-CN" altLang="en-US" sz="3200" b="1" dirty="0">
              <a:latin typeface="+mj-ea"/>
            </a:endParaRPr>
          </a:p>
        </p:txBody>
      </p:sp>
      <p:sp>
        <p:nvSpPr>
          <p:cNvPr id="5" name="矩形 4"/>
          <p:cNvSpPr/>
          <p:nvPr/>
        </p:nvSpPr>
        <p:spPr>
          <a:xfrm>
            <a:off x="150881" y="1182985"/>
            <a:ext cx="8821644" cy="646331"/>
          </a:xfrm>
          <a:prstGeom prst="rect">
            <a:avLst/>
          </a:prstGeom>
        </p:spPr>
        <p:txBody>
          <a:bodyPr wrap="square">
            <a:spAutoFit/>
          </a:bodyPr>
          <a:lstStyle/>
          <a:p>
            <a:pPr marL="457200" indent="-457200" eaLnBrk="0" fontAlgn="base" hangingPunct="0">
              <a:lnSpc>
                <a:spcPct val="150000"/>
              </a:lnSpc>
              <a:spcAft>
                <a:spcPct val="0"/>
              </a:spcAft>
              <a:buFont typeface="+mj-ea"/>
              <a:buAutoNum type="circleNumDbPlain"/>
            </a:pPr>
            <a:r>
              <a:rPr lang="zh-CN" altLang="en-US" sz="2400" b="1" dirty="0">
                <a:solidFill>
                  <a:srgbClr val="C00000"/>
                </a:solidFill>
                <a:latin typeface="微软雅黑" panose="020B0503020204020204" pitchFamily="34" charset="-122"/>
                <a:ea typeface="微软雅黑" panose="020B0503020204020204" pitchFamily="34" charset="-122"/>
              </a:rPr>
              <a:t>语言模型</a:t>
            </a:r>
            <a:r>
              <a:rPr lang="en-US" altLang="zh-CN" sz="2400" b="1" dirty="0">
                <a:solidFill>
                  <a:srgbClr val="C00000"/>
                </a:solidFill>
                <a:latin typeface="微软雅黑" panose="020B0503020204020204" pitchFamily="34" charset="-122"/>
                <a:ea typeface="微软雅黑" panose="020B0503020204020204" pitchFamily="34" charset="-122"/>
              </a:rPr>
              <a:t>——n</a:t>
            </a:r>
            <a:r>
              <a:rPr lang="zh-CN" altLang="en-US" sz="2400" b="1" dirty="0">
                <a:solidFill>
                  <a:srgbClr val="C00000"/>
                </a:solidFill>
                <a:latin typeface="微软雅黑" panose="020B0503020204020204" pitchFamily="34" charset="-122"/>
                <a:ea typeface="微软雅黑" panose="020B0503020204020204" pitchFamily="34" charset="-122"/>
              </a:rPr>
              <a:t>元</a:t>
            </a:r>
            <a:r>
              <a:rPr lang="en-US" altLang="zh-CN" sz="2400" b="1" dirty="0">
                <a:solidFill>
                  <a:srgbClr val="C00000"/>
                </a:solidFill>
                <a:latin typeface="微软雅黑" panose="020B0503020204020204" pitchFamily="34" charset="-122"/>
                <a:ea typeface="微软雅黑" panose="020B0503020204020204" pitchFamily="34" charset="-122"/>
              </a:rPr>
              <a:t>(n-gram)</a:t>
            </a:r>
            <a:r>
              <a:rPr lang="zh-CN" altLang="en-US" sz="2400" b="1" dirty="0">
                <a:solidFill>
                  <a:srgbClr val="C00000"/>
                </a:solidFill>
                <a:latin typeface="微软雅黑" panose="020B0503020204020204" pitchFamily="34" charset="-122"/>
                <a:ea typeface="微软雅黑" panose="020B0503020204020204" pitchFamily="34" charset="-122"/>
              </a:rPr>
              <a:t> 模型</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4" name="内容占位符 1"/>
          <p:cNvSpPr>
            <a:spLocks noGrp="1"/>
          </p:cNvSpPr>
          <p:nvPr>
            <p:ph idx="1"/>
          </p:nvPr>
        </p:nvSpPr>
        <p:spPr>
          <a:xfrm>
            <a:off x="419086" y="1945493"/>
            <a:ext cx="7928276" cy="3641026"/>
          </a:xfrm>
        </p:spPr>
        <p:txBody>
          <a:bodyPr>
            <a:normAutofit/>
          </a:bodyPr>
          <a:lstStyle/>
          <a:p>
            <a:pPr>
              <a:defRPr/>
            </a:pPr>
            <a:r>
              <a:rPr lang="zh-CN" altLang="en-US" sz="2400" dirty="0"/>
              <a:t>示例（一元模型）</a:t>
            </a:r>
            <a:endParaRPr lang="en-US" altLang="zh-CN" sz="2400" dirty="0"/>
          </a:p>
          <a:p>
            <a:pPr marL="0" indent="0">
              <a:buNone/>
              <a:defRPr/>
            </a:pPr>
            <a:r>
              <a:rPr lang="en-US" altLang="zh-CN" sz="2400" dirty="0"/>
              <a:t>S</a:t>
            </a:r>
            <a:r>
              <a:rPr lang="zh-CN" altLang="en-US" sz="2400" dirty="0"/>
              <a:t>：</a:t>
            </a:r>
            <a:r>
              <a:rPr lang="zh-CN" altLang="en-US" sz="2400" dirty="0">
                <a:solidFill>
                  <a:srgbClr val="0070C0"/>
                </a:solidFill>
              </a:rPr>
              <a:t>有意见分歧</a:t>
            </a:r>
          </a:p>
          <a:p>
            <a:pPr marL="0" indent="0">
              <a:buNone/>
              <a:defRPr/>
            </a:pPr>
            <a:r>
              <a:rPr lang="en-US" altLang="zh-CN" sz="2400" dirty="0"/>
              <a:t>W1</a:t>
            </a:r>
            <a:r>
              <a:rPr lang="zh-CN" altLang="en-US" sz="2400" dirty="0"/>
              <a:t>：</a:t>
            </a:r>
            <a:r>
              <a:rPr lang="zh-CN" altLang="en-US" sz="2400" dirty="0">
                <a:solidFill>
                  <a:srgbClr val="0070C0"/>
                </a:solidFill>
              </a:rPr>
              <a:t>有</a:t>
            </a:r>
            <a:r>
              <a:rPr lang="en-US" altLang="zh-CN" sz="2400" dirty="0">
                <a:solidFill>
                  <a:srgbClr val="0070C0"/>
                </a:solidFill>
              </a:rPr>
              <a:t>/ </a:t>
            </a:r>
            <a:r>
              <a:rPr lang="zh-CN" altLang="en-US" sz="2400" dirty="0">
                <a:solidFill>
                  <a:srgbClr val="0070C0"/>
                </a:solidFill>
              </a:rPr>
              <a:t>意见</a:t>
            </a:r>
            <a:r>
              <a:rPr lang="en-US" altLang="zh-CN" sz="2400" dirty="0">
                <a:solidFill>
                  <a:srgbClr val="0070C0"/>
                </a:solidFill>
              </a:rPr>
              <a:t>/ </a:t>
            </a:r>
            <a:r>
              <a:rPr lang="zh-CN" altLang="en-US" sz="2400" dirty="0">
                <a:solidFill>
                  <a:srgbClr val="0070C0"/>
                </a:solidFill>
              </a:rPr>
              <a:t>分歧</a:t>
            </a:r>
            <a:r>
              <a:rPr lang="en-US" altLang="zh-CN" sz="2400" dirty="0">
                <a:solidFill>
                  <a:srgbClr val="0070C0"/>
                </a:solidFill>
              </a:rPr>
              <a:t>/</a:t>
            </a:r>
          </a:p>
          <a:p>
            <a:pPr marL="0" indent="0">
              <a:buNone/>
              <a:defRPr/>
            </a:pPr>
            <a:r>
              <a:rPr lang="en-US" altLang="zh-CN" sz="2400" dirty="0"/>
              <a:t>W2</a:t>
            </a:r>
            <a:r>
              <a:rPr lang="zh-CN" altLang="en-US" sz="2400" dirty="0"/>
              <a:t>：有意</a:t>
            </a:r>
            <a:r>
              <a:rPr lang="en-US" altLang="zh-CN" sz="2400" dirty="0"/>
              <a:t>/ </a:t>
            </a:r>
            <a:r>
              <a:rPr lang="zh-CN" altLang="en-US" sz="2400" dirty="0"/>
              <a:t>见</a:t>
            </a:r>
            <a:r>
              <a:rPr lang="en-US" altLang="zh-CN" sz="2400" dirty="0"/>
              <a:t>/ </a:t>
            </a:r>
            <a:r>
              <a:rPr lang="zh-CN" altLang="en-US" sz="2400" dirty="0"/>
              <a:t>分歧</a:t>
            </a:r>
            <a:r>
              <a:rPr lang="en-US" altLang="zh-CN" sz="2400" dirty="0"/>
              <a:t>/</a:t>
            </a:r>
          </a:p>
        </p:txBody>
      </p:sp>
      <p:pic>
        <p:nvPicPr>
          <p:cNvPr id="7" name="图片 5"/>
          <p:cNvPicPr>
            <a:picLocks noChangeAspect="1"/>
          </p:cNvPicPr>
          <p:nvPr/>
        </p:nvPicPr>
        <p:blipFill rotWithShape="1">
          <a:blip r:embed="rId2">
            <a:extLst>
              <a:ext uri="{28A0092B-C50C-407E-A947-70E740481C1C}">
                <a14:useLocalDpi xmlns:a14="http://schemas.microsoft.com/office/drawing/2010/main" val="0"/>
              </a:ext>
            </a:extLst>
          </a:blip>
          <a:srcRect t="21538" r="8667" b="976"/>
          <a:stretch>
            <a:fillRect/>
          </a:stretch>
        </p:blipFill>
        <p:spPr bwMode="auto">
          <a:xfrm>
            <a:off x="4724544" y="1760159"/>
            <a:ext cx="4323098" cy="5001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3"/>
          <p:cNvPicPr>
            <a:picLocks noChangeAspect="1"/>
          </p:cNvPicPr>
          <p:nvPr/>
        </p:nvPicPr>
        <p:blipFill rotWithShape="1">
          <a:blip r:embed="rId3">
            <a:extLst>
              <a:ext uri="{28A0092B-C50C-407E-A947-70E740481C1C}">
                <a14:useLocalDpi xmlns:a14="http://schemas.microsoft.com/office/drawing/2010/main" val="0"/>
              </a:ext>
            </a:extLst>
          </a:blip>
          <a:srcRect r="7631"/>
          <a:stretch>
            <a:fillRect/>
          </a:stretch>
        </p:blipFill>
        <p:spPr bwMode="auto">
          <a:xfrm>
            <a:off x="80745" y="3845803"/>
            <a:ext cx="4127957" cy="1948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34252" y="5941861"/>
            <a:ext cx="4390768" cy="740139"/>
          </a:xfrm>
          <a:prstGeom prst="rect">
            <a:avLst/>
          </a:prstGeom>
          <a:noFill/>
          <a:ln>
            <a:solidFill>
              <a:schemeClr val="accent1">
                <a:lumMod val="50000"/>
              </a:schemeClr>
            </a:solidFill>
          </a:ln>
        </p:spPr>
        <p:txBody>
          <a:bodyPr wrap="square" rtlCol="0">
            <a:spAutoFit/>
          </a:bodyPr>
          <a:lstStyle/>
          <a:p>
            <a:pPr>
              <a:lnSpc>
                <a:spcPts val="2600"/>
              </a:lnSpc>
            </a:pPr>
            <a:r>
              <a:rPr lang="zh-CN" altLang="en-US" b="1" dirty="0"/>
              <a:t>二元模型：</a:t>
            </a:r>
            <a:endParaRPr lang="en-US" altLang="zh-CN" b="1" dirty="0"/>
          </a:p>
          <a:p>
            <a:pPr>
              <a:lnSpc>
                <a:spcPts val="2600"/>
              </a:lnSpc>
            </a:pPr>
            <a:r>
              <a:rPr lang="en-US" altLang="zh-CN" b="1" dirty="0">
                <a:latin typeface="华文仿宋" panose="02010600040101010101" pitchFamily="2" charset="-122"/>
                <a:ea typeface="华文仿宋" panose="02010600040101010101" pitchFamily="2" charset="-122"/>
              </a:rPr>
              <a:t>P(W1)=P(</a:t>
            </a:r>
            <a:r>
              <a:rPr lang="zh-CN" altLang="en-US" b="1" dirty="0">
                <a:latin typeface="华文仿宋" panose="02010600040101010101" pitchFamily="2" charset="-122"/>
                <a:ea typeface="华文仿宋" panose="02010600040101010101" pitchFamily="2" charset="-122"/>
              </a:rPr>
              <a:t>有</a:t>
            </a:r>
            <a:r>
              <a:rPr lang="en-US" altLang="zh-CN" b="1" dirty="0">
                <a:latin typeface="华文仿宋" panose="02010600040101010101" pitchFamily="2" charset="-122"/>
                <a:ea typeface="华文仿宋" panose="02010600040101010101" pitchFamily="2" charset="-122"/>
              </a:rPr>
              <a:t>)* P(</a:t>
            </a:r>
            <a:r>
              <a:rPr lang="zh-CN" altLang="en-US" b="1" dirty="0">
                <a:latin typeface="华文仿宋" panose="02010600040101010101" pitchFamily="2" charset="-122"/>
                <a:ea typeface="华文仿宋" panose="02010600040101010101" pitchFamily="2" charset="-122"/>
              </a:rPr>
              <a:t>意见</a:t>
            </a:r>
            <a:r>
              <a:rPr lang="en-US" altLang="zh-CN" b="1" dirty="0">
                <a:solidFill>
                  <a:srgbClr val="0070C0"/>
                </a:solidFill>
                <a:latin typeface="华文仿宋" panose="02010600040101010101" pitchFamily="2" charset="-122"/>
                <a:ea typeface="华文仿宋" panose="02010600040101010101" pitchFamily="2" charset="-122"/>
              </a:rPr>
              <a:t>│</a:t>
            </a:r>
            <a:r>
              <a:rPr lang="zh-CN" altLang="en-US" b="1" dirty="0">
                <a:solidFill>
                  <a:srgbClr val="0070C0"/>
                </a:solidFill>
                <a:latin typeface="华文仿宋" panose="02010600040101010101" pitchFamily="2" charset="-122"/>
                <a:ea typeface="华文仿宋" panose="02010600040101010101" pitchFamily="2" charset="-122"/>
              </a:rPr>
              <a:t>有</a:t>
            </a:r>
            <a:r>
              <a:rPr lang="en-US" altLang="zh-CN" b="1" dirty="0">
                <a:latin typeface="华文仿宋" panose="02010600040101010101" pitchFamily="2" charset="-122"/>
                <a:ea typeface="华文仿宋" panose="02010600040101010101" pitchFamily="2" charset="-122"/>
              </a:rPr>
              <a:t>) * P(</a:t>
            </a:r>
            <a:r>
              <a:rPr lang="zh-CN" altLang="en-US" b="1" dirty="0">
                <a:latin typeface="华文仿宋" panose="02010600040101010101" pitchFamily="2" charset="-122"/>
                <a:ea typeface="华文仿宋" panose="02010600040101010101" pitchFamily="2" charset="-122"/>
              </a:rPr>
              <a:t>分歧</a:t>
            </a:r>
            <a:r>
              <a:rPr lang="en-US" altLang="zh-CN" b="1" dirty="0">
                <a:solidFill>
                  <a:srgbClr val="0070C0"/>
                </a:solidFill>
                <a:latin typeface="华文仿宋" panose="02010600040101010101" pitchFamily="2" charset="-122"/>
                <a:ea typeface="华文仿宋" panose="02010600040101010101" pitchFamily="2" charset="-122"/>
              </a:rPr>
              <a:t>│</a:t>
            </a:r>
            <a:r>
              <a:rPr lang="zh-CN" altLang="en-US" b="1" dirty="0">
                <a:solidFill>
                  <a:srgbClr val="0070C0"/>
                </a:solidFill>
                <a:latin typeface="华文仿宋" panose="02010600040101010101" pitchFamily="2" charset="-122"/>
                <a:ea typeface="华文仿宋" panose="02010600040101010101" pitchFamily="2" charset="-122"/>
              </a:rPr>
              <a:t>意见</a:t>
            </a:r>
            <a:r>
              <a:rPr lang="en-US" altLang="zh-CN" b="1" dirty="0">
                <a:latin typeface="华文仿宋" panose="02010600040101010101" pitchFamily="2" charset="-122"/>
                <a:ea typeface="华文仿宋" panose="02010600040101010101" pitchFamily="2" charset="-122"/>
              </a:rPr>
              <a:t>)</a:t>
            </a:r>
            <a:endParaRPr lang="zh-CN" altLang="en-US" b="1" dirty="0">
              <a:latin typeface="华文仿宋" panose="02010600040101010101" pitchFamily="2" charset="-122"/>
              <a:ea typeface="华文仿宋" panose="0201060004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sym typeface="+mn-ea"/>
              </a:rPr>
              <a:t>计算和程序复习</a:t>
            </a:r>
            <a:endParaRPr lang="zh-CN" altLang="en-US" sz="3200" b="1" dirty="0">
              <a:latin typeface="+mj-ea"/>
            </a:endParaRPr>
          </a:p>
        </p:txBody>
      </p:sp>
      <p:sp>
        <p:nvSpPr>
          <p:cNvPr id="4" name="矩形 3"/>
          <p:cNvSpPr/>
          <p:nvPr/>
        </p:nvSpPr>
        <p:spPr>
          <a:xfrm>
            <a:off x="150881" y="1182985"/>
            <a:ext cx="8821644" cy="646331"/>
          </a:xfrm>
          <a:prstGeom prst="rect">
            <a:avLst/>
          </a:prstGeom>
        </p:spPr>
        <p:txBody>
          <a:bodyPr wrap="square">
            <a:spAutoFit/>
          </a:bodyPr>
          <a:lstStyle/>
          <a:p>
            <a:pPr marL="457200" indent="-457200" eaLnBrk="0" fontAlgn="base" hangingPunct="0">
              <a:lnSpc>
                <a:spcPct val="150000"/>
              </a:lnSpc>
              <a:spcAft>
                <a:spcPct val="0"/>
              </a:spcAft>
              <a:buFont typeface="+mj-ea"/>
              <a:buAutoNum type="circleNumDbPlain"/>
            </a:pPr>
            <a:r>
              <a:rPr lang="zh-CN" altLang="en-US" sz="2400" b="1" dirty="0">
                <a:solidFill>
                  <a:srgbClr val="C00000"/>
                </a:solidFill>
                <a:latin typeface="微软雅黑" panose="020B0503020204020204" pitchFamily="34" charset="-122"/>
                <a:ea typeface="微软雅黑" panose="020B0503020204020204" pitchFamily="34" charset="-122"/>
              </a:rPr>
              <a:t>语言模型</a:t>
            </a:r>
            <a:r>
              <a:rPr lang="en-US" altLang="zh-CN" sz="2400" b="1" dirty="0">
                <a:solidFill>
                  <a:srgbClr val="C00000"/>
                </a:solidFill>
                <a:latin typeface="微软雅黑" panose="020B0503020204020204" pitchFamily="34" charset="-122"/>
                <a:ea typeface="微软雅黑" panose="020B0503020204020204" pitchFamily="34" charset="-122"/>
              </a:rPr>
              <a:t>——n</a:t>
            </a:r>
            <a:r>
              <a:rPr lang="zh-CN" altLang="en-US" sz="2400" b="1" dirty="0">
                <a:solidFill>
                  <a:srgbClr val="C00000"/>
                </a:solidFill>
                <a:latin typeface="微软雅黑" panose="020B0503020204020204" pitchFamily="34" charset="-122"/>
                <a:ea typeface="微软雅黑" panose="020B0503020204020204" pitchFamily="34" charset="-122"/>
              </a:rPr>
              <a:t>元</a:t>
            </a:r>
            <a:r>
              <a:rPr lang="en-US" altLang="zh-CN" sz="2400" b="1" dirty="0">
                <a:solidFill>
                  <a:srgbClr val="C00000"/>
                </a:solidFill>
                <a:latin typeface="微软雅黑" panose="020B0503020204020204" pitchFamily="34" charset="-122"/>
                <a:ea typeface="微软雅黑" panose="020B0503020204020204" pitchFamily="34" charset="-122"/>
              </a:rPr>
              <a:t>(n-gram)</a:t>
            </a:r>
            <a:r>
              <a:rPr lang="zh-CN" altLang="en-US" sz="2400" b="1" dirty="0">
                <a:solidFill>
                  <a:srgbClr val="C00000"/>
                </a:solidFill>
                <a:latin typeface="微软雅黑" panose="020B0503020204020204" pitchFamily="34" charset="-122"/>
                <a:ea typeface="微软雅黑" panose="020B0503020204020204" pitchFamily="34" charset="-122"/>
              </a:rPr>
              <a:t> 模型</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p:txBody>
      </p:sp>
      <p:pic>
        <p:nvPicPr>
          <p:cNvPr id="9" name="图片 8"/>
          <p:cNvPicPr>
            <a:picLocks noChangeAspect="1"/>
          </p:cNvPicPr>
          <p:nvPr/>
        </p:nvPicPr>
        <p:blipFill>
          <a:blip r:embed="rId2"/>
          <a:stretch>
            <a:fillRect/>
          </a:stretch>
        </p:blipFill>
        <p:spPr>
          <a:xfrm>
            <a:off x="0" y="2072880"/>
            <a:ext cx="9144000" cy="4112934"/>
          </a:xfrm>
          <a:prstGeom prst="rect">
            <a:avLst/>
          </a:prstGeom>
        </p:spPr>
      </p:pic>
      <p:cxnSp>
        <p:nvCxnSpPr>
          <p:cNvPr id="11" name="直接连接符 10"/>
          <p:cNvCxnSpPr/>
          <p:nvPr/>
        </p:nvCxnSpPr>
        <p:spPr>
          <a:xfrm>
            <a:off x="3181350" y="3143250"/>
            <a:ext cx="0" cy="428625"/>
          </a:xfrm>
          <a:prstGeom prst="line">
            <a:avLst/>
          </a:prstGeom>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a:xfrm>
            <a:off x="4210050" y="3143250"/>
            <a:ext cx="0" cy="428625"/>
          </a:xfrm>
          <a:prstGeom prst="line">
            <a:avLst/>
          </a:prstGeom>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5200650" y="3143250"/>
            <a:ext cx="0" cy="428625"/>
          </a:xfrm>
          <a:prstGeom prst="line">
            <a:avLst/>
          </a:prstGeom>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6210300" y="3143250"/>
            <a:ext cx="0" cy="428625"/>
          </a:xfrm>
          <a:prstGeom prst="line">
            <a:avLst/>
          </a:prstGeom>
        </p:spPr>
        <p:style>
          <a:lnRef idx="1">
            <a:schemeClr val="dk1"/>
          </a:lnRef>
          <a:fillRef idx="0">
            <a:schemeClr val="dk1"/>
          </a:fillRef>
          <a:effectRef idx="0">
            <a:schemeClr val="dk1"/>
          </a:effectRef>
          <a:fontRef idx="minor">
            <a:schemeClr val="tx1"/>
          </a:fontRef>
        </p:style>
      </p:cxnSp>
      <p:sp>
        <p:nvSpPr>
          <p:cNvPr id="19" name="文本框 18"/>
          <p:cNvSpPr txBox="1"/>
          <p:nvPr/>
        </p:nvSpPr>
        <p:spPr>
          <a:xfrm>
            <a:off x="2881312" y="2773918"/>
            <a:ext cx="600075" cy="369332"/>
          </a:xfrm>
          <a:prstGeom prst="rect">
            <a:avLst/>
          </a:prstGeom>
          <a:noFill/>
        </p:spPr>
        <p:txBody>
          <a:bodyPr wrap="square" rtlCol="0">
            <a:spAutoFit/>
          </a:bodyPr>
          <a:lstStyle/>
          <a:p>
            <a:r>
              <a:rPr lang="en-US" altLang="zh-CN" dirty="0"/>
              <a:t>351</a:t>
            </a:r>
            <a:endParaRPr lang="zh-CN" altLang="en-US" dirty="0"/>
          </a:p>
        </p:txBody>
      </p:sp>
      <p:sp>
        <p:nvSpPr>
          <p:cNvPr id="20" name="文本框 19"/>
          <p:cNvSpPr txBox="1"/>
          <p:nvPr/>
        </p:nvSpPr>
        <p:spPr>
          <a:xfrm>
            <a:off x="3910012" y="2773918"/>
            <a:ext cx="600075" cy="369332"/>
          </a:xfrm>
          <a:prstGeom prst="rect">
            <a:avLst/>
          </a:prstGeom>
          <a:noFill/>
        </p:spPr>
        <p:txBody>
          <a:bodyPr wrap="square" rtlCol="0">
            <a:spAutoFit/>
          </a:bodyPr>
          <a:lstStyle/>
          <a:p>
            <a:r>
              <a:rPr lang="en-US" altLang="zh-CN" dirty="0"/>
              <a:t>873</a:t>
            </a:r>
            <a:endParaRPr lang="zh-CN" altLang="en-US" dirty="0"/>
          </a:p>
        </p:txBody>
      </p:sp>
      <p:sp>
        <p:nvSpPr>
          <p:cNvPr id="21" name="文本框 20"/>
          <p:cNvSpPr txBox="1"/>
          <p:nvPr/>
        </p:nvSpPr>
        <p:spPr>
          <a:xfrm>
            <a:off x="4893469" y="2773918"/>
            <a:ext cx="600075" cy="369332"/>
          </a:xfrm>
          <a:prstGeom prst="rect">
            <a:avLst/>
          </a:prstGeom>
          <a:noFill/>
        </p:spPr>
        <p:txBody>
          <a:bodyPr wrap="square" rtlCol="0">
            <a:spAutoFit/>
          </a:bodyPr>
          <a:lstStyle/>
          <a:p>
            <a:r>
              <a:rPr lang="en-US" altLang="zh-CN" dirty="0"/>
              <a:t>792</a:t>
            </a:r>
            <a:endParaRPr lang="zh-CN" altLang="en-US" dirty="0"/>
          </a:p>
        </p:txBody>
      </p:sp>
      <p:sp>
        <p:nvSpPr>
          <p:cNvPr id="22" name="文本框 21"/>
          <p:cNvSpPr txBox="1"/>
          <p:nvPr/>
        </p:nvSpPr>
        <p:spPr>
          <a:xfrm>
            <a:off x="5931696" y="2773918"/>
            <a:ext cx="600075" cy="369332"/>
          </a:xfrm>
          <a:prstGeom prst="rect">
            <a:avLst/>
          </a:prstGeom>
          <a:noFill/>
        </p:spPr>
        <p:txBody>
          <a:bodyPr wrap="square" rtlCol="0">
            <a:spAutoFit/>
          </a:bodyPr>
          <a:lstStyle/>
          <a:p>
            <a:r>
              <a:rPr lang="en-US" altLang="zh-CN" dirty="0"/>
              <a:t>170</a:t>
            </a:r>
            <a:endParaRPr lang="zh-CN" altLang="en-US" dirty="0"/>
          </a:p>
        </p:txBody>
      </p:sp>
      <mc:AlternateContent xmlns:mc="http://schemas.openxmlformats.org/markup-compatibility/2006" xmlns:a14="http://schemas.microsoft.com/office/drawing/2010/main">
        <mc:Choice Requires="a14">
          <p:sp>
            <p:nvSpPr>
              <p:cNvPr id="3" name="文本框 2"/>
              <p:cNvSpPr txBox="1"/>
              <p:nvPr/>
            </p:nvSpPr>
            <p:spPr>
              <a:xfrm>
                <a:off x="5493544" y="1211967"/>
                <a:ext cx="3581200" cy="588366"/>
              </a:xfrm>
              <a:prstGeom prst="rect">
                <a:avLst/>
              </a:prstGeom>
              <a:noFill/>
            </p:spPr>
            <p:txBody>
              <a:bodyPr wrap="square" lIns="0" tIns="0" rIns="0" bIns="0" rtlCol="0">
                <a:spAutoFit/>
              </a:bodyPr>
              <a:lstStyle/>
              <a:p>
                <a:r>
                  <a:rPr lang="en-US" altLang="zh-CN" sz="2400" dirty="0"/>
                  <a:t>p(</a:t>
                </a:r>
                <a:r>
                  <a:rPr lang="en-US" altLang="zh-CN" sz="2400" dirty="0" err="1"/>
                  <a:t>w</a:t>
                </a:r>
                <a:r>
                  <a:rPr lang="en-US" altLang="zh-CN" sz="2400" baseline="-25000" dirty="0" err="1"/>
                  <a:t>i</a:t>
                </a:r>
                <a:r>
                  <a:rPr lang="en-US" altLang="zh-CN" sz="2400" baseline="-25000" dirty="0"/>
                  <a:t> </a:t>
                </a:r>
                <a:r>
                  <a:rPr lang="en-US" altLang="zh-CN" sz="2400" dirty="0"/>
                  <a:t>| w</a:t>
                </a:r>
                <a:r>
                  <a:rPr lang="en-US" altLang="zh-CN" sz="2400" baseline="-25000" dirty="0"/>
                  <a:t>i-1</a:t>
                </a:r>
                <a:r>
                  <a:rPr lang="en-US" altLang="zh-CN" sz="2400" dirty="0"/>
                  <a:t>)</a:t>
                </a:r>
                <a14:m>
                  <m:oMath xmlns:m="http://schemas.openxmlformats.org/officeDocument/2006/math">
                    <m:r>
                      <a:rPr lang="en-US" altLang="zh-CN" sz="2400" i="1" smtClean="0">
                        <a:latin typeface="Cambria Math" panose="02040503050406030204" pitchFamily="18" charset="0"/>
                      </a:rPr>
                      <m:t>=</m:t>
                    </m:r>
                    <m:f>
                      <m:fPr>
                        <m:ctrlPr>
                          <a:rPr lang="en-US" altLang="zh-CN" sz="2400" i="1" smtClean="0">
                            <a:latin typeface="Cambria Math" panose="02040503050406030204" pitchFamily="18" charset="0"/>
                          </a:rPr>
                        </m:ctrlPr>
                      </m:fPr>
                      <m:num>
                        <m:r>
                          <a:rPr lang="en-US" altLang="zh-CN" sz="2400" i="1">
                            <a:latin typeface="Cambria Math" panose="02040503050406030204" pitchFamily="18" charset="0"/>
                          </a:rPr>
                          <m:t>𝑐𝑜𝑢𝑛𝑡</m:t>
                        </m:r>
                        <m:r>
                          <a:rPr lang="en-US" altLang="zh-CN" sz="2400" i="1">
                            <a:latin typeface="Cambria Math" panose="02040503050406030204" pitchFamily="18" charset="0"/>
                          </a:rPr>
                          <m:t>(</m:t>
                        </m:r>
                        <m:r>
                          <m:rPr>
                            <m:nor/>
                          </m:rPr>
                          <a:rPr lang="en-US" altLang="zh-CN" sz="2400">
                            <a:latin typeface="Cambria Math" panose="02040503050406030204" pitchFamily="18" charset="0"/>
                          </a:rPr>
                          <m:t>w</m:t>
                        </m:r>
                        <m:r>
                          <m:rPr>
                            <m:nor/>
                          </m:rPr>
                          <a:rPr lang="en-US" altLang="zh-CN" sz="2400" baseline="-25000" dirty="0">
                            <a:latin typeface="Cambria Math" panose="02040503050406030204" pitchFamily="18" charset="0"/>
                          </a:rPr>
                          <m:t>i</m:t>
                        </m:r>
                        <m:r>
                          <m:rPr>
                            <m:nor/>
                          </m:rPr>
                          <a:rPr lang="en-US" altLang="zh-CN" sz="2400" baseline="-25000" dirty="0">
                            <a:latin typeface="Cambria Math" panose="02040503050406030204" pitchFamily="18" charset="0"/>
                          </a:rPr>
                          <m:t>−1</m:t>
                        </m:r>
                        <m:r>
                          <m:rPr>
                            <m:nor/>
                          </m:rPr>
                          <a:rPr lang="en-US" altLang="zh-CN" sz="2400">
                            <a:latin typeface="Cambria Math" panose="02040503050406030204" pitchFamily="18" charset="0"/>
                          </a:rPr>
                          <m:t>w</m:t>
                        </m:r>
                        <m:r>
                          <m:rPr>
                            <m:nor/>
                          </m:rPr>
                          <a:rPr lang="en-US" altLang="zh-CN" sz="2400" baseline="-25000" dirty="0">
                            <a:latin typeface="Cambria Math" panose="02040503050406030204" pitchFamily="18" charset="0"/>
                          </a:rPr>
                          <m:t>i</m:t>
                        </m:r>
                        <m:r>
                          <a:rPr lang="en-US" altLang="zh-CN" sz="2400" i="1">
                            <a:latin typeface="Cambria Math" panose="02040503050406030204" pitchFamily="18" charset="0"/>
                          </a:rPr>
                          <m:t>)</m:t>
                        </m:r>
                      </m:num>
                      <m:den>
                        <m:r>
                          <a:rPr lang="en-US" altLang="zh-CN" sz="2400" b="0" i="1" smtClean="0">
                            <a:latin typeface="Cambria Math" panose="02040503050406030204" pitchFamily="18" charset="0"/>
                          </a:rPr>
                          <m:t>𝑐𝑜𝑢𝑛𝑡</m:t>
                        </m:r>
                        <m:r>
                          <a:rPr lang="en-US" altLang="zh-CN" sz="2400" b="0" i="1" smtClean="0">
                            <a:latin typeface="Cambria Math" panose="02040503050406030204" pitchFamily="18" charset="0"/>
                          </a:rPr>
                          <m:t>(</m:t>
                        </m:r>
                        <m:r>
                          <m:rPr>
                            <m:nor/>
                          </m:rPr>
                          <a:rPr lang="en-US" altLang="zh-CN" sz="2400" b="0" i="0" smtClean="0">
                            <a:latin typeface="Cambria Math" panose="02040503050406030204" pitchFamily="18" charset="0"/>
                          </a:rPr>
                          <m:t>w</m:t>
                        </m:r>
                        <m:r>
                          <m:rPr>
                            <m:nor/>
                          </m:rPr>
                          <a:rPr lang="en-US" altLang="zh-CN" sz="2400" baseline="-25000" dirty="0">
                            <a:latin typeface="Cambria Math" panose="02040503050406030204" pitchFamily="18" charset="0"/>
                          </a:rPr>
                          <m:t>i</m:t>
                        </m:r>
                        <m:r>
                          <m:rPr>
                            <m:nor/>
                          </m:rPr>
                          <a:rPr lang="en-US" altLang="zh-CN" sz="2400" baseline="-25000" dirty="0">
                            <a:latin typeface="Cambria Math" panose="02040503050406030204" pitchFamily="18" charset="0"/>
                          </a:rPr>
                          <m:t>−1</m:t>
                        </m:r>
                        <m:r>
                          <a:rPr lang="en-US" altLang="zh-CN" sz="2400" b="0" i="1" smtClean="0">
                            <a:latin typeface="Cambria Math" panose="02040503050406030204" pitchFamily="18" charset="0"/>
                          </a:rPr>
                          <m:t>)</m:t>
                        </m:r>
                      </m:den>
                    </m:f>
                  </m:oMath>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5493544" y="1211967"/>
                <a:ext cx="3581200" cy="588366"/>
              </a:xfrm>
              <a:prstGeom prst="rect">
                <a:avLst/>
              </a:prstGeom>
              <a:blipFill rotWithShape="1">
                <a:blip r:embed="rId3"/>
                <a:stretch>
                  <a:fillRect l="-4" t="-66" r="17" b="-8400"/>
                </a:stretch>
              </a:blipFill>
            </p:spPr>
            <p:txBody>
              <a:bodyPr/>
              <a:lstStyle/>
              <a:p>
                <a:r>
                  <a:rPr lang="zh-CN" altLang="en-US">
                    <a:noFill/>
                  </a:rPr>
                  <a:t> </a:t>
                </a:r>
              </a:p>
            </p:txBody>
          </p:sp>
        </mc:Fallback>
      </mc:AlternateContent>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sym typeface="+mn-ea"/>
              </a:rPr>
              <a:t>计算和程序复习</a:t>
            </a:r>
            <a:endParaRPr lang="zh-CN" altLang="en-US" sz="3200" b="1" dirty="0">
              <a:latin typeface="+mj-ea"/>
            </a:endParaRPr>
          </a:p>
        </p:txBody>
      </p:sp>
      <p:sp>
        <p:nvSpPr>
          <p:cNvPr id="4" name="矩形 3"/>
          <p:cNvSpPr/>
          <p:nvPr/>
        </p:nvSpPr>
        <p:spPr>
          <a:xfrm>
            <a:off x="150881" y="1182985"/>
            <a:ext cx="8821644" cy="646331"/>
          </a:xfrm>
          <a:prstGeom prst="rect">
            <a:avLst/>
          </a:prstGeom>
        </p:spPr>
        <p:txBody>
          <a:bodyPr wrap="square">
            <a:spAutoFit/>
          </a:bodyPr>
          <a:lstStyle/>
          <a:p>
            <a:pPr marL="457200" indent="-457200" eaLnBrk="0" fontAlgn="base" hangingPunct="0">
              <a:lnSpc>
                <a:spcPct val="150000"/>
              </a:lnSpc>
              <a:spcAft>
                <a:spcPct val="0"/>
              </a:spcAft>
              <a:buFont typeface="+mj-ea"/>
              <a:buAutoNum type="circleNumDbPlain" startAt="2"/>
            </a:pPr>
            <a:r>
              <a:rPr lang="zh-CN" altLang="en-US" sz="2400" b="1" dirty="0">
                <a:solidFill>
                  <a:srgbClr val="C00000"/>
                </a:solidFill>
                <a:latin typeface="微软雅黑" panose="020B0503020204020204" pitchFamily="34" charset="-122"/>
                <a:ea typeface="微软雅黑" panose="020B0503020204020204" pitchFamily="34" charset="-122"/>
              </a:rPr>
              <a:t>隐马尔可夫模型（</a:t>
            </a:r>
            <a:r>
              <a:rPr lang="en-US" altLang="zh-CN" sz="2400" b="1" dirty="0">
                <a:solidFill>
                  <a:srgbClr val="C00000"/>
                </a:solidFill>
                <a:latin typeface="微软雅黑" panose="020B0503020204020204" pitchFamily="34" charset="-122"/>
                <a:ea typeface="微软雅黑" panose="020B0503020204020204" pitchFamily="34" charset="-122"/>
              </a:rPr>
              <a:t>Hidden Markov Model</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HMM</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5" name="内容占位符 1"/>
          <p:cNvSpPr txBox="1"/>
          <p:nvPr/>
        </p:nvSpPr>
        <p:spPr bwMode="auto">
          <a:xfrm>
            <a:off x="215165" y="2266469"/>
            <a:ext cx="8843534" cy="126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noAutofit/>
          </a:bodyPr>
          <a:lstStyle>
            <a:lvl1pPr marL="362585" indent="-362585" algn="l" rtl="0" eaLnBrk="1" fontAlgn="base" hangingPunct="1">
              <a:lnSpc>
                <a:spcPct val="150000"/>
              </a:lnSpc>
              <a:spcBef>
                <a:spcPct val="20000"/>
              </a:spcBef>
              <a:spcAft>
                <a:spcPct val="0"/>
              </a:spcAft>
              <a:buClr>
                <a:srgbClr val="032089"/>
              </a:buClr>
              <a:buFont typeface="Wingdings" panose="05000000000000000000" pitchFamily="2" charset="2"/>
              <a:buChar char="Ø"/>
              <a:defRPr sz="1800" b="0" baseline="0">
                <a:solidFill>
                  <a:schemeClr val="tx1"/>
                </a:solidFill>
                <a:latin typeface="Times New Roman" panose="02020603050405020304" charset="0"/>
                <a:ea typeface="宋体" panose="02010600030101010101" pitchFamily="2" charset="-122"/>
                <a:cs typeface="Times New Roman" panose="02020603050405020304" charset="0"/>
              </a:defRPr>
            </a:lvl1pPr>
            <a:lvl2pPr marL="786130" indent="-301625" algn="l" rtl="0" eaLnBrk="1" fontAlgn="base" hangingPunct="1">
              <a:lnSpc>
                <a:spcPct val="130000"/>
              </a:lnSpc>
              <a:spcBef>
                <a:spcPct val="20000"/>
              </a:spcBef>
              <a:spcAft>
                <a:spcPct val="0"/>
              </a:spcAft>
              <a:buClr>
                <a:srgbClr val="032089"/>
              </a:buClr>
              <a:buFont typeface="Wingdings" panose="05000000000000000000" pitchFamily="2" charset="2"/>
              <a:buChar char="l"/>
              <a:defRPr sz="2330" b="0">
                <a:solidFill>
                  <a:schemeClr val="tx1"/>
                </a:solidFill>
                <a:latin typeface="微软雅黑" panose="020B0503020204020204" pitchFamily="34" charset="-122"/>
                <a:ea typeface="微软雅黑" panose="020B0503020204020204" pitchFamily="34" charset="-122"/>
              </a:defRPr>
            </a:lvl2pPr>
            <a:lvl3pPr marL="1208405" indent="-241300" algn="l" rtl="0" eaLnBrk="1" fontAlgn="base" hangingPunct="1">
              <a:spcBef>
                <a:spcPct val="20000"/>
              </a:spcBef>
              <a:spcAft>
                <a:spcPct val="0"/>
              </a:spcAft>
              <a:buFont typeface="Arial" panose="020B0604020202020204" pitchFamily="34" charset="0"/>
              <a:buChar char="•"/>
              <a:defRPr sz="1905" b="0">
                <a:solidFill>
                  <a:schemeClr val="tx1"/>
                </a:solidFill>
                <a:latin typeface="微软雅黑" panose="020B0503020204020204" pitchFamily="34" charset="-122"/>
                <a:ea typeface="微软雅黑" panose="020B0503020204020204" pitchFamily="34" charset="-122"/>
              </a:defRPr>
            </a:lvl3pPr>
            <a:lvl4pPr marL="1692275" indent="-241300" algn="l" rtl="0" eaLnBrk="1" fontAlgn="base" hangingPunct="1">
              <a:spcBef>
                <a:spcPct val="20000"/>
              </a:spcBef>
              <a:spcAft>
                <a:spcPct val="0"/>
              </a:spcAft>
              <a:buFont typeface="Arial" panose="020B0604020202020204" pitchFamily="34" charset="0"/>
              <a:buChar char="–"/>
              <a:defRPr sz="1905" b="0">
                <a:solidFill>
                  <a:schemeClr val="tx1"/>
                </a:solidFill>
                <a:latin typeface="微软雅黑" panose="020B0503020204020204" pitchFamily="34" charset="-122"/>
                <a:ea typeface="微软雅黑" panose="020B0503020204020204" pitchFamily="34" charset="-122"/>
              </a:defRPr>
            </a:lvl4pPr>
            <a:lvl5pPr marL="2176780" indent="-241300" algn="l" rtl="0" eaLnBrk="1" fontAlgn="base" hangingPunct="1">
              <a:spcBef>
                <a:spcPct val="20000"/>
              </a:spcBef>
              <a:spcAft>
                <a:spcPct val="0"/>
              </a:spcAft>
              <a:buFont typeface="Arial" panose="020B0604020202020204" pitchFamily="34" charset="0"/>
              <a:buChar char="»"/>
              <a:defRPr sz="1905" b="0">
                <a:solidFill>
                  <a:schemeClr val="tx1"/>
                </a:solidFill>
                <a:latin typeface="微软雅黑" panose="020B0503020204020204" pitchFamily="34" charset="-122"/>
                <a:ea typeface="微软雅黑" panose="020B0503020204020204" pitchFamily="34" charset="-122"/>
              </a:defRPr>
            </a:lvl5pPr>
            <a:lvl6pPr marL="266065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1" fontAlgn="base" hangingPunct="1">
              <a:spcBef>
                <a:spcPct val="20000"/>
              </a:spcBef>
              <a:spcAft>
                <a:spcPct val="0"/>
              </a:spcAft>
              <a:buFont typeface="Arial" panose="020B0604020202020204" pitchFamily="34" charset="0"/>
              <a:buChar char="»"/>
              <a:defRPr sz="2115">
                <a:solidFill>
                  <a:schemeClr val="tx1"/>
                </a:solidFill>
                <a:latin typeface="+mn-lt"/>
                <a:ea typeface="+mn-ea"/>
              </a:defRPr>
            </a:lvl9pPr>
          </a:lstStyle>
          <a:p>
            <a:pPr marR="0" lvl="0" algn="l" defTabSz="914400" rtl="0" eaLnBrk="1" fontAlgn="base" latinLnBrk="0" hangingPunct="1">
              <a:lnSpc>
                <a:spcPts val="3200"/>
              </a:lnSpc>
              <a:spcBef>
                <a:spcPts val="0"/>
              </a:spcBef>
              <a:spcAft>
                <a:spcPct val="0"/>
              </a:spcAft>
              <a:buClrTx/>
              <a:buSzTx/>
              <a:buFont typeface="Wingdings" panose="05000000000000000000" pitchFamily="2" charset="2"/>
              <a:buChar char="p"/>
              <a:defRPr/>
            </a:pPr>
            <a:r>
              <a:rPr kumimoji="0" lang="zh-CN" altLang="en-US" sz="2400" b="0" i="0" u="none" strike="noStrike" kern="0" cap="none" spc="0" normalizeH="0" baseline="0" noProof="0" dirty="0">
                <a:ln>
                  <a:noFill/>
                </a:ln>
                <a:solidFill>
                  <a:srgbClr val="000000"/>
                </a:solidFill>
                <a:effectLst/>
                <a:uLnTx/>
                <a:uFillTx/>
                <a:latin typeface="黑体" panose="02010609060101010101" pitchFamily="49" charset="-122"/>
                <a:ea typeface="黑体" panose="02010609060101010101" pitchFamily="49" charset="-122"/>
              </a:rPr>
              <a:t>状态序列为标注的结果，每个时刻的状态值有</a:t>
            </a:r>
            <a:r>
              <a:rPr kumimoji="0" lang="en-US" altLang="zh-CN" sz="2400" b="1" i="0" u="none" strike="noStrike" kern="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rPr>
              <a:t>4</a:t>
            </a:r>
            <a:r>
              <a:rPr kumimoji="0" lang="zh-CN" altLang="en-US" sz="2400" b="1" i="0" u="none" strike="noStrike" kern="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rPr>
              <a:t>种情况：</a:t>
            </a:r>
            <a:endParaRPr kumimoji="0" lang="en-US" altLang="zh-CN" sz="2400" b="1" i="0" u="none" strike="noStrike" kern="0" cap="none" spc="0" normalizeH="0" baseline="0" noProof="0" dirty="0">
              <a:ln>
                <a:noFill/>
              </a:ln>
              <a:solidFill>
                <a:srgbClr val="002060"/>
              </a:solidFill>
              <a:effectLst/>
              <a:uLnTx/>
              <a:uFillTx/>
              <a:latin typeface="黑体" panose="02010609060101010101" pitchFamily="49" charset="-122"/>
              <a:ea typeface="黑体" panose="02010609060101010101" pitchFamily="49" charset="-122"/>
            </a:endParaRPr>
          </a:p>
          <a:p>
            <a:pPr marR="0" lvl="0" algn="l" defTabSz="914400" rtl="0" eaLnBrk="1" fontAlgn="base" latinLnBrk="0" hangingPunct="1">
              <a:lnSpc>
                <a:spcPts val="3200"/>
              </a:lnSpc>
              <a:spcBef>
                <a:spcPts val="0"/>
              </a:spcBef>
              <a:spcAft>
                <a:spcPct val="0"/>
              </a:spcAft>
              <a:buClrTx/>
              <a:buSzTx/>
              <a:buFont typeface="Wingdings" panose="05000000000000000000" pitchFamily="2" charset="2"/>
              <a:buChar char="p"/>
              <a:defRPr/>
            </a:pPr>
            <a:endParaRPr lang="en-US" altLang="zh-CN" sz="2400" b="1" kern="0" dirty="0">
              <a:solidFill>
                <a:srgbClr val="002060"/>
              </a:solidFill>
            </a:endParaRPr>
          </a:p>
          <a:p>
            <a:pPr marR="0" lvl="0" algn="l" defTabSz="914400" rtl="0" eaLnBrk="1" fontAlgn="base" latinLnBrk="0" hangingPunct="1">
              <a:lnSpc>
                <a:spcPts val="3200"/>
              </a:lnSpc>
              <a:spcBef>
                <a:spcPts val="0"/>
              </a:spcBef>
              <a:spcAft>
                <a:spcPct val="0"/>
              </a:spcAft>
              <a:buClrTx/>
              <a:buSzTx/>
              <a:buFont typeface="Wingdings" panose="05000000000000000000" pitchFamily="2" charset="2"/>
              <a:buChar char="p"/>
              <a:defRPr/>
            </a:pPr>
            <a:endParaRPr lang="en-US" altLang="zh-CN" sz="2400" b="1" kern="0" dirty="0">
              <a:solidFill>
                <a:srgbClr val="002060"/>
              </a:solidFill>
            </a:endParaRPr>
          </a:p>
          <a:p>
            <a:pPr marL="0" marR="0" lvl="0" indent="0" algn="l" defTabSz="914400" rtl="0" eaLnBrk="1" fontAlgn="base" latinLnBrk="0" hangingPunct="1">
              <a:lnSpc>
                <a:spcPts val="3200"/>
              </a:lnSpc>
              <a:spcBef>
                <a:spcPts val="0"/>
              </a:spcBef>
              <a:spcAft>
                <a:spcPct val="0"/>
              </a:spcAft>
              <a:buClrTx/>
              <a:buSzTx/>
              <a:buNone/>
              <a:defRPr/>
            </a:pPr>
            <a:endParaRPr lang="en-US" altLang="zh-CN" sz="1200" kern="0" dirty="0">
              <a:solidFill>
                <a:srgbClr val="000000"/>
              </a:solidFill>
            </a:endParaRPr>
          </a:p>
        </p:txBody>
      </p:sp>
      <p:grpSp>
        <p:nvGrpSpPr>
          <p:cNvPr id="18" name="组合 17"/>
          <p:cNvGrpSpPr/>
          <p:nvPr/>
        </p:nvGrpSpPr>
        <p:grpSpPr>
          <a:xfrm>
            <a:off x="2655573" y="2593544"/>
            <a:ext cx="3435556" cy="1118964"/>
            <a:chOff x="4344329" y="5410885"/>
            <a:chExt cx="3435556" cy="1118964"/>
          </a:xfrm>
        </p:grpSpPr>
        <p:sp>
          <p:nvSpPr>
            <p:cNvPr id="19" name="矩形 18"/>
            <p:cNvSpPr/>
            <p:nvPr/>
          </p:nvSpPr>
          <p:spPr>
            <a:xfrm>
              <a:off x="4607663" y="5410885"/>
              <a:ext cx="3060392" cy="523220"/>
            </a:xfrm>
            <a:prstGeom prst="rect">
              <a:avLst/>
            </a:prstGeom>
          </p:spPr>
          <p:txBody>
            <a:bodyPr wrap="square">
              <a:spAutoFit/>
            </a:bodyPr>
            <a:lstStyle/>
            <a:p>
              <a:r>
                <a:rPr lang="en-US" altLang="zh-CN" sz="2800" b="1" kern="0" dirty="0">
                  <a:solidFill>
                    <a:srgbClr val="002060"/>
                  </a:solidFill>
                  <a:latin typeface="Times New Roman" panose="02020603050405020304" charset="0"/>
                  <a:ea typeface="宋体" panose="02010600030101010101" pitchFamily="2" charset="-122"/>
                  <a:cs typeface="Times New Roman" panose="02020603050405020304" charset="0"/>
                </a:rPr>
                <a:t>{</a:t>
              </a:r>
              <a:r>
                <a:rPr lang="en-US" altLang="zh-CN" sz="2800" b="1" dirty="0">
                  <a:solidFill>
                    <a:srgbClr val="0000FF"/>
                  </a:solidFill>
                  <a:latin typeface="Times New Roman" panose="02020603050405020304" charset="0"/>
                  <a:ea typeface="微软雅黑" panose="020B0503020204020204" pitchFamily="34" charset="-122"/>
                  <a:cs typeface="Times New Roman" panose="02020603050405020304" charset="0"/>
                </a:rPr>
                <a:t>B</a:t>
              </a:r>
              <a:r>
                <a:rPr lang="en-US" altLang="zh-CN" sz="2800" b="1" kern="0" dirty="0">
                  <a:solidFill>
                    <a:srgbClr val="002060"/>
                  </a:solidFill>
                  <a:latin typeface="Times New Roman" panose="02020603050405020304" charset="0"/>
                  <a:ea typeface="宋体" panose="02010600030101010101" pitchFamily="2" charset="-122"/>
                  <a:cs typeface="Times New Roman" panose="02020603050405020304" charset="0"/>
                </a:rPr>
                <a:t>,   </a:t>
              </a:r>
              <a:r>
                <a:rPr lang="en-US" altLang="zh-CN" sz="2800" b="1" kern="0" dirty="0">
                  <a:solidFill>
                    <a:schemeClr val="accent2">
                      <a:lumMod val="75000"/>
                    </a:schemeClr>
                  </a:solidFill>
                  <a:latin typeface="Times New Roman" panose="02020603050405020304" charset="0"/>
                  <a:ea typeface="宋体" panose="02010600030101010101" pitchFamily="2" charset="-122"/>
                  <a:cs typeface="Times New Roman" panose="02020603050405020304" charset="0"/>
                </a:rPr>
                <a:t>M</a:t>
              </a:r>
              <a:r>
                <a:rPr lang="en-US" altLang="zh-CN" sz="2800" b="1" kern="0" dirty="0">
                  <a:solidFill>
                    <a:srgbClr val="002060"/>
                  </a:solidFill>
                  <a:latin typeface="Times New Roman" panose="02020603050405020304" charset="0"/>
                  <a:ea typeface="宋体" panose="02010600030101010101" pitchFamily="2" charset="-122"/>
                  <a:cs typeface="Times New Roman" panose="02020603050405020304" charset="0"/>
                </a:rPr>
                <a:t>,    </a:t>
              </a:r>
              <a:r>
                <a:rPr lang="en-US" altLang="zh-CN" sz="2800" b="1" kern="0" dirty="0">
                  <a:solidFill>
                    <a:schemeClr val="accent6">
                      <a:lumMod val="75000"/>
                    </a:schemeClr>
                  </a:solidFill>
                  <a:latin typeface="Times New Roman" panose="02020603050405020304" charset="0"/>
                  <a:ea typeface="宋体" panose="02010600030101010101" pitchFamily="2" charset="-122"/>
                  <a:cs typeface="Times New Roman" panose="02020603050405020304" charset="0"/>
                </a:rPr>
                <a:t>E</a:t>
              </a:r>
              <a:r>
                <a:rPr lang="en-US" altLang="zh-CN" sz="2800" b="1" kern="0" dirty="0">
                  <a:solidFill>
                    <a:srgbClr val="002060"/>
                  </a:solidFill>
                  <a:latin typeface="Times New Roman" panose="02020603050405020304" charset="0"/>
                  <a:ea typeface="宋体" panose="02010600030101010101" pitchFamily="2" charset="-122"/>
                  <a:cs typeface="Times New Roman" panose="02020603050405020304" charset="0"/>
                </a:rPr>
                <a:t>,   </a:t>
              </a:r>
              <a:r>
                <a:rPr lang="en-US" altLang="zh-CN" sz="2800" b="1" kern="0" dirty="0">
                  <a:solidFill>
                    <a:srgbClr val="7030A0"/>
                  </a:solidFill>
                  <a:latin typeface="Times New Roman" panose="02020603050405020304" charset="0"/>
                  <a:ea typeface="宋体" panose="02010600030101010101" pitchFamily="2" charset="-122"/>
                  <a:cs typeface="Times New Roman" panose="02020603050405020304" charset="0"/>
                </a:rPr>
                <a:t>S</a:t>
              </a:r>
              <a:r>
                <a:rPr lang="en-US" altLang="zh-CN" sz="2800" b="1" kern="0" dirty="0">
                  <a:solidFill>
                    <a:srgbClr val="002060"/>
                  </a:solidFill>
                  <a:latin typeface="Times New Roman" panose="02020603050405020304" charset="0"/>
                  <a:ea typeface="宋体" panose="02010600030101010101" pitchFamily="2" charset="-122"/>
                  <a:cs typeface="Times New Roman" panose="02020603050405020304" charset="0"/>
                </a:rPr>
                <a:t>}</a:t>
              </a:r>
              <a:endParaRPr lang="zh-CN" altLang="en-US" sz="2800" dirty="0"/>
            </a:p>
          </p:txBody>
        </p:sp>
        <p:sp>
          <p:nvSpPr>
            <p:cNvPr id="20" name="矩形 19"/>
            <p:cNvSpPr/>
            <p:nvPr/>
          </p:nvSpPr>
          <p:spPr>
            <a:xfrm>
              <a:off x="4344329" y="6027147"/>
              <a:ext cx="3435556" cy="502702"/>
            </a:xfrm>
            <a:prstGeom prst="rect">
              <a:avLst/>
            </a:prstGeom>
          </p:spPr>
          <p:txBody>
            <a:bodyPr wrap="none">
              <a:spAutoFit/>
            </a:bodyPr>
            <a:lstStyle/>
            <a:p>
              <a:pPr lvl="0">
                <a:lnSpc>
                  <a:spcPts val="3200"/>
                </a:lnSpc>
                <a:defRPr/>
              </a:pPr>
              <a:r>
                <a:rPr lang="zh-CN" altLang="en-US" sz="2400" b="1" dirty="0">
                  <a:solidFill>
                    <a:srgbClr val="0000FF"/>
                  </a:solidFill>
                  <a:latin typeface="黑体" panose="02010609060101010101" pitchFamily="49" charset="-122"/>
                  <a:ea typeface="黑体" panose="02010609060101010101" pitchFamily="49" charset="-122"/>
                </a:rPr>
                <a:t>词首 </a:t>
              </a:r>
              <a:r>
                <a:rPr lang="zh-CN" altLang="en-US" sz="2400" b="1" dirty="0">
                  <a:solidFill>
                    <a:schemeClr val="accent2">
                      <a:lumMod val="75000"/>
                    </a:schemeClr>
                  </a:solidFill>
                  <a:latin typeface="黑体" panose="02010609060101010101" pitchFamily="49" charset="-122"/>
                  <a:ea typeface="黑体" panose="02010609060101010101" pitchFamily="49" charset="-122"/>
                </a:rPr>
                <a:t>词中 </a:t>
              </a:r>
              <a:r>
                <a:rPr lang="zh-CN" altLang="en-US" sz="2400" b="1" dirty="0">
                  <a:solidFill>
                    <a:schemeClr val="accent6">
                      <a:lumMod val="75000"/>
                    </a:schemeClr>
                  </a:solidFill>
                  <a:latin typeface="黑体" panose="02010609060101010101" pitchFamily="49" charset="-122"/>
                  <a:ea typeface="黑体" panose="02010609060101010101" pitchFamily="49" charset="-122"/>
                </a:rPr>
                <a:t>词尾</a:t>
              </a:r>
              <a:r>
                <a:rPr lang="zh-CN" altLang="en-US" sz="2400" b="1" dirty="0">
                  <a:solidFill>
                    <a:srgbClr val="0070C0"/>
                  </a:solidFill>
                  <a:latin typeface="黑体" panose="02010609060101010101" pitchFamily="49" charset="-122"/>
                  <a:ea typeface="黑体" panose="02010609060101010101" pitchFamily="49" charset="-122"/>
                </a:rPr>
                <a:t> </a:t>
              </a:r>
              <a:r>
                <a:rPr lang="zh-CN" altLang="en-US" sz="2400" b="1" dirty="0">
                  <a:solidFill>
                    <a:srgbClr val="7030A0"/>
                  </a:solidFill>
                  <a:latin typeface="黑体" panose="02010609060101010101" pitchFamily="49" charset="-122"/>
                  <a:ea typeface="黑体" panose="02010609060101010101" pitchFamily="49" charset="-122"/>
                </a:rPr>
                <a:t>单字词</a:t>
              </a:r>
              <a:endParaRPr lang="en-US" altLang="zh-CN" sz="2400" b="1" kern="0" dirty="0">
                <a:solidFill>
                  <a:srgbClr val="7030A0"/>
                </a:solidFill>
                <a:latin typeface="黑体" panose="02010609060101010101" pitchFamily="49" charset="-122"/>
                <a:ea typeface="黑体" panose="02010609060101010101" pitchFamily="49" charset="-122"/>
                <a:cs typeface="Times New Roman" panose="02020603050405020304" charset="0"/>
              </a:endParaRPr>
            </a:p>
          </p:txBody>
        </p:sp>
        <p:cxnSp>
          <p:nvCxnSpPr>
            <p:cNvPr id="21" name="直接连接符 20"/>
            <p:cNvCxnSpPr/>
            <p:nvPr/>
          </p:nvCxnSpPr>
          <p:spPr>
            <a:xfrm flipH="1">
              <a:off x="4769708" y="5865341"/>
              <a:ext cx="230660" cy="238897"/>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5515756" y="5826960"/>
              <a:ext cx="115330" cy="29787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342736" y="5861178"/>
              <a:ext cx="399" cy="263654"/>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917843" y="5856447"/>
              <a:ext cx="282027" cy="247791"/>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140372" y="4153964"/>
            <a:ext cx="8993119" cy="2631490"/>
          </a:xfrm>
          <a:prstGeom prst="rect">
            <a:avLst/>
          </a:prstGeom>
          <a:ln>
            <a:solidFill>
              <a:schemeClr val="bg1">
                <a:lumMod val="50000"/>
              </a:schemeClr>
            </a:solidFill>
          </a:ln>
        </p:spPr>
        <p:txBody>
          <a:bodyPr wrap="square">
            <a:spAutoFit/>
          </a:bodyPr>
          <a:lstStyle/>
          <a:p>
            <a:pPr marL="342900" lvl="0" indent="-342900" fontAlgn="base">
              <a:lnSpc>
                <a:spcPts val="3600"/>
              </a:lnSpc>
              <a:spcAft>
                <a:spcPct val="0"/>
              </a:spcAft>
              <a:buFont typeface="Wingdings" panose="05000000000000000000" pitchFamily="2" charset="2"/>
              <a:buChar char="Ø"/>
              <a:defRPr/>
            </a:pPr>
            <a:r>
              <a:rPr lang="zh-CN" altLang="en-US" sz="2400" b="1" kern="0" dirty="0">
                <a:solidFill>
                  <a:srgbClr val="000000"/>
                </a:solidFill>
                <a:latin typeface="仿宋" panose="02010609060101010101" pitchFamily="49" charset="-122"/>
                <a:ea typeface="仿宋" panose="02010609060101010101" pitchFamily="49" charset="-122"/>
              </a:rPr>
              <a:t>例如：</a:t>
            </a:r>
            <a:r>
              <a:rPr lang="zh-CN" altLang="en-US" sz="2400" b="1" kern="0" dirty="0">
                <a:solidFill>
                  <a:schemeClr val="accent2">
                    <a:lumMod val="75000"/>
                  </a:schemeClr>
                </a:solidFill>
                <a:latin typeface="等线" panose="02010600030101010101" charset="-122"/>
              </a:rPr>
              <a:t>我是一位程序员</a:t>
            </a:r>
            <a:endParaRPr lang="en-US" altLang="zh-CN" sz="2400" b="1" kern="0" dirty="0">
              <a:solidFill>
                <a:schemeClr val="accent2">
                  <a:lumMod val="75000"/>
                </a:schemeClr>
              </a:solidFill>
              <a:latin typeface="仿宋" panose="02010609060101010101" pitchFamily="49" charset="-122"/>
              <a:ea typeface="仿宋" panose="02010609060101010101" pitchFamily="49" charset="-122"/>
            </a:endParaRPr>
          </a:p>
          <a:p>
            <a:pPr lvl="0" fontAlgn="base">
              <a:lnSpc>
                <a:spcPts val="3400"/>
              </a:lnSpc>
              <a:spcAft>
                <a:spcPct val="0"/>
              </a:spcAft>
              <a:buFont typeface="Arial" panose="020B0604020202020204" pitchFamily="34" charset="0"/>
              <a:buChar char="•"/>
              <a:defRPr/>
            </a:pPr>
            <a:r>
              <a:rPr lang="zh-CN" altLang="en-US" sz="2400" kern="0" dirty="0">
                <a:solidFill>
                  <a:srgbClr val="000000"/>
                </a:solidFill>
                <a:latin typeface="仿宋" panose="02010609060101010101" pitchFamily="49" charset="-122"/>
                <a:ea typeface="仿宋" panose="02010609060101010101" pitchFamily="49" charset="-122"/>
              </a:rPr>
              <a:t>对上面语句进行序列标注，假设得到状态序列为</a:t>
            </a:r>
            <a:r>
              <a:rPr lang="en-US" altLang="zh-CN" sz="2400" kern="0" dirty="0">
                <a:solidFill>
                  <a:srgbClr val="000000"/>
                </a:solidFill>
                <a:latin typeface="仿宋" panose="02010609060101010101" pitchFamily="49" charset="-122"/>
                <a:ea typeface="仿宋" panose="02010609060101010101" pitchFamily="49" charset="-122"/>
              </a:rPr>
              <a:t>{</a:t>
            </a:r>
            <a:r>
              <a:rPr lang="en-US" altLang="zh-CN" sz="2400" b="1" kern="0" dirty="0">
                <a:solidFill>
                  <a:schemeClr val="accent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 </a:t>
            </a:r>
            <a:r>
              <a:rPr lang="en-US" altLang="zh-CN" sz="2400" b="1" kern="0" dirty="0" err="1">
                <a:solidFill>
                  <a:schemeClr val="accent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a:t>
            </a:r>
            <a:r>
              <a:rPr lang="en-US" altLang="zh-CN" sz="2400" b="1" kern="0" dirty="0">
                <a:solidFill>
                  <a:schemeClr val="accent2">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B E B M E</a:t>
            </a:r>
            <a:r>
              <a:rPr lang="en-US" altLang="zh-CN" sz="2400" kern="0" dirty="0">
                <a:solidFill>
                  <a:srgbClr val="000000"/>
                </a:solidFill>
                <a:latin typeface="仿宋" panose="02010609060101010101" pitchFamily="49" charset="-122"/>
                <a:ea typeface="仿宋" panose="02010609060101010101" pitchFamily="49" charset="-122"/>
              </a:rPr>
              <a:t>}</a:t>
            </a:r>
            <a:r>
              <a:rPr lang="zh-CN" altLang="en-US" sz="2400" kern="0" dirty="0">
                <a:solidFill>
                  <a:srgbClr val="000000"/>
                </a:solidFill>
                <a:latin typeface="仿宋" panose="02010609060101010101" pitchFamily="49" charset="-122"/>
                <a:ea typeface="仿宋" panose="02010609060101010101" pitchFamily="49" charset="-122"/>
              </a:rPr>
              <a:t>，则有</a:t>
            </a:r>
            <a:r>
              <a:rPr lang="en-US" altLang="zh-CN" sz="2400" kern="0" dirty="0">
                <a:solidFill>
                  <a:srgbClr val="000000"/>
                </a:solidFill>
                <a:latin typeface="仿宋" panose="02010609060101010101" pitchFamily="49" charset="-122"/>
                <a:ea typeface="仿宋" panose="02010609060101010101" pitchFamily="49" charset="-122"/>
              </a:rPr>
              <a:t>:</a:t>
            </a:r>
          </a:p>
          <a:p>
            <a:pPr lvl="0" fontAlgn="base">
              <a:lnSpc>
                <a:spcPts val="3000"/>
              </a:lnSpc>
              <a:spcAft>
                <a:spcPct val="0"/>
              </a:spcAft>
              <a:defRPr/>
            </a:pPr>
            <a:r>
              <a:rPr lang="en-US" altLang="zh-CN" sz="2400" b="1" kern="0" dirty="0">
                <a:solidFill>
                  <a:srgbClr val="0070C0"/>
                </a:solidFill>
                <a:latin typeface="仿宋" panose="02010609060101010101" pitchFamily="49" charset="-122"/>
                <a:ea typeface="仿宋" panose="02010609060101010101" pitchFamily="49" charset="-122"/>
              </a:rPr>
              <a:t>       </a:t>
            </a:r>
            <a:r>
              <a:rPr lang="zh-CN" altLang="zh-CN" sz="2400" b="1" kern="0" dirty="0">
                <a:solidFill>
                  <a:srgbClr val="0070C0"/>
                </a:solidFill>
                <a:latin typeface="仿宋" panose="02010609060101010101" pitchFamily="49" charset="-122"/>
                <a:ea typeface="仿宋" panose="02010609060101010101" pitchFamily="49" charset="-122"/>
              </a:rPr>
              <a:t>我</a:t>
            </a:r>
            <a:r>
              <a:rPr lang="en-US" altLang="zh-CN" sz="2400" b="1" kern="0" dirty="0">
                <a:solidFill>
                  <a:srgbClr val="0070C0"/>
                </a:solidFill>
                <a:latin typeface="仿宋" panose="02010609060101010101" pitchFamily="49" charset="-122"/>
                <a:ea typeface="仿宋" panose="02010609060101010101" pitchFamily="49" charset="-122"/>
              </a:rPr>
              <a:t>/S </a:t>
            </a:r>
            <a:r>
              <a:rPr lang="zh-CN" altLang="zh-CN" sz="2400" b="1" kern="0" dirty="0">
                <a:solidFill>
                  <a:srgbClr val="0070C0"/>
                </a:solidFill>
                <a:latin typeface="仿宋" panose="02010609060101010101" pitchFamily="49" charset="-122"/>
                <a:ea typeface="仿宋" panose="02010609060101010101" pitchFamily="49" charset="-122"/>
              </a:rPr>
              <a:t>是</a:t>
            </a:r>
            <a:r>
              <a:rPr lang="en-US" altLang="zh-CN" sz="2400" b="1" kern="0" dirty="0">
                <a:solidFill>
                  <a:srgbClr val="0070C0"/>
                </a:solidFill>
                <a:latin typeface="仿宋" panose="02010609060101010101" pitchFamily="49" charset="-122"/>
                <a:ea typeface="仿宋" panose="02010609060101010101" pitchFamily="49" charset="-122"/>
              </a:rPr>
              <a:t>/S </a:t>
            </a:r>
            <a:r>
              <a:rPr lang="zh-CN" altLang="zh-CN" sz="2400" b="1" kern="0" dirty="0">
                <a:solidFill>
                  <a:srgbClr val="0070C0"/>
                </a:solidFill>
                <a:latin typeface="仿宋" panose="02010609060101010101" pitchFamily="49" charset="-122"/>
                <a:ea typeface="仿宋" panose="02010609060101010101" pitchFamily="49" charset="-122"/>
              </a:rPr>
              <a:t>一</a:t>
            </a:r>
            <a:r>
              <a:rPr lang="en-US" altLang="zh-CN" sz="2400" b="1" kern="0" dirty="0">
                <a:solidFill>
                  <a:srgbClr val="0070C0"/>
                </a:solidFill>
                <a:latin typeface="仿宋" panose="02010609060101010101" pitchFamily="49" charset="-122"/>
                <a:ea typeface="仿宋" panose="02010609060101010101" pitchFamily="49" charset="-122"/>
              </a:rPr>
              <a:t>/B </a:t>
            </a:r>
            <a:r>
              <a:rPr lang="zh-CN" altLang="zh-CN" sz="2400" b="1" kern="0" dirty="0">
                <a:solidFill>
                  <a:srgbClr val="0070C0"/>
                </a:solidFill>
                <a:latin typeface="仿宋" panose="02010609060101010101" pitchFamily="49" charset="-122"/>
                <a:ea typeface="仿宋" panose="02010609060101010101" pitchFamily="49" charset="-122"/>
              </a:rPr>
              <a:t>位</a:t>
            </a:r>
            <a:r>
              <a:rPr lang="en-US" altLang="zh-CN" sz="2400" b="1" kern="0" dirty="0">
                <a:solidFill>
                  <a:srgbClr val="0070C0"/>
                </a:solidFill>
                <a:latin typeface="仿宋" panose="02010609060101010101" pitchFamily="49" charset="-122"/>
                <a:ea typeface="仿宋" panose="02010609060101010101" pitchFamily="49" charset="-122"/>
              </a:rPr>
              <a:t>/E </a:t>
            </a:r>
            <a:r>
              <a:rPr lang="zh-CN" altLang="zh-CN" sz="2400" b="1" kern="0" dirty="0">
                <a:solidFill>
                  <a:srgbClr val="0070C0"/>
                </a:solidFill>
                <a:latin typeface="仿宋" panose="02010609060101010101" pitchFamily="49" charset="-122"/>
                <a:ea typeface="仿宋" panose="02010609060101010101" pitchFamily="49" charset="-122"/>
              </a:rPr>
              <a:t>程</a:t>
            </a:r>
            <a:r>
              <a:rPr lang="en-US" altLang="zh-CN" sz="2400" b="1" kern="0" dirty="0">
                <a:solidFill>
                  <a:srgbClr val="0070C0"/>
                </a:solidFill>
                <a:latin typeface="仿宋" panose="02010609060101010101" pitchFamily="49" charset="-122"/>
                <a:ea typeface="仿宋" panose="02010609060101010101" pitchFamily="49" charset="-122"/>
              </a:rPr>
              <a:t>/B </a:t>
            </a:r>
            <a:r>
              <a:rPr lang="zh-CN" altLang="zh-CN" sz="2400" b="1" kern="0" dirty="0">
                <a:solidFill>
                  <a:srgbClr val="0070C0"/>
                </a:solidFill>
                <a:latin typeface="仿宋" panose="02010609060101010101" pitchFamily="49" charset="-122"/>
                <a:ea typeface="仿宋" panose="02010609060101010101" pitchFamily="49" charset="-122"/>
              </a:rPr>
              <a:t>序</a:t>
            </a:r>
            <a:r>
              <a:rPr lang="en-US" altLang="zh-CN" sz="2400" b="1" kern="0" dirty="0">
                <a:solidFill>
                  <a:srgbClr val="0070C0"/>
                </a:solidFill>
                <a:latin typeface="仿宋" panose="02010609060101010101" pitchFamily="49" charset="-122"/>
                <a:ea typeface="仿宋" panose="02010609060101010101" pitchFamily="49" charset="-122"/>
              </a:rPr>
              <a:t>/M </a:t>
            </a:r>
            <a:r>
              <a:rPr lang="zh-CN" altLang="zh-CN" sz="2400" b="1" kern="0" dirty="0">
                <a:solidFill>
                  <a:srgbClr val="0070C0"/>
                </a:solidFill>
                <a:latin typeface="仿宋" panose="02010609060101010101" pitchFamily="49" charset="-122"/>
                <a:ea typeface="仿宋" panose="02010609060101010101" pitchFamily="49" charset="-122"/>
              </a:rPr>
              <a:t>员</a:t>
            </a:r>
            <a:r>
              <a:rPr lang="en-US" altLang="zh-CN" sz="2400" b="1" kern="0" dirty="0">
                <a:solidFill>
                  <a:srgbClr val="0070C0"/>
                </a:solidFill>
                <a:latin typeface="仿宋" panose="02010609060101010101" pitchFamily="49" charset="-122"/>
                <a:ea typeface="仿宋" panose="02010609060101010101" pitchFamily="49" charset="-122"/>
              </a:rPr>
              <a:t>/E</a:t>
            </a:r>
            <a:endParaRPr lang="en-US" altLang="zh-CN" sz="2400" b="1" kern="0" dirty="0">
              <a:solidFill>
                <a:srgbClr val="000000"/>
              </a:solidFill>
              <a:latin typeface="仿宋" panose="02010609060101010101" pitchFamily="49" charset="-122"/>
              <a:ea typeface="仿宋" panose="02010609060101010101" pitchFamily="49" charset="-122"/>
            </a:endParaRPr>
          </a:p>
          <a:p>
            <a:pPr lvl="0">
              <a:lnSpc>
                <a:spcPts val="3400"/>
              </a:lnSpc>
              <a:buFont typeface="Arial" panose="020B0604020202020204" pitchFamily="34" charset="0"/>
              <a:buChar char="•"/>
              <a:defRPr/>
            </a:pPr>
            <a:r>
              <a:rPr lang="zh-CN" altLang="en-US" sz="2400" kern="0" dirty="0">
                <a:solidFill>
                  <a:srgbClr val="000000"/>
                </a:solidFill>
                <a:latin typeface="仿宋" panose="02010609060101010101" pitchFamily="49" charset="-122"/>
                <a:ea typeface="仿宋" panose="02010609060101010101" pitchFamily="49" charset="-122"/>
              </a:rPr>
              <a:t>得到了这个标注结果后，即可得到分词结果：</a:t>
            </a:r>
            <a:endParaRPr lang="en-US" altLang="zh-CN" sz="2400" kern="0" dirty="0">
              <a:solidFill>
                <a:srgbClr val="000000"/>
              </a:solidFill>
              <a:latin typeface="仿宋" panose="02010609060101010101" pitchFamily="49" charset="-122"/>
              <a:ea typeface="仿宋" panose="02010609060101010101" pitchFamily="49" charset="-122"/>
            </a:endParaRPr>
          </a:p>
          <a:p>
            <a:pPr lvl="0">
              <a:lnSpc>
                <a:spcPts val="3400"/>
              </a:lnSpc>
              <a:defRPr/>
            </a:pPr>
            <a:r>
              <a:rPr lang="en-US" altLang="zh-CN" sz="2400" kern="0" dirty="0">
                <a:solidFill>
                  <a:srgbClr val="000000"/>
                </a:solidFill>
                <a:latin typeface="仿宋" panose="02010609060101010101" pitchFamily="49" charset="-122"/>
                <a:ea typeface="仿宋" panose="02010609060101010101" pitchFamily="49" charset="-122"/>
              </a:rPr>
              <a:t>       </a:t>
            </a:r>
            <a:r>
              <a:rPr lang="zh-CN" altLang="zh-CN" sz="2400" b="1" kern="0" dirty="0">
                <a:solidFill>
                  <a:srgbClr val="0070C0"/>
                </a:solidFill>
                <a:latin typeface="仿宋" panose="02010609060101010101" pitchFamily="49" charset="-122"/>
                <a:ea typeface="仿宋" panose="02010609060101010101" pitchFamily="49" charset="-122"/>
              </a:rPr>
              <a:t>我</a:t>
            </a:r>
            <a:r>
              <a:rPr lang="en-US" altLang="zh-CN" sz="2400" b="1" kern="0" dirty="0">
                <a:solidFill>
                  <a:srgbClr val="0070C0"/>
                </a:solidFill>
                <a:latin typeface="仿宋" panose="02010609060101010101" pitchFamily="49" charset="-122"/>
                <a:ea typeface="仿宋" panose="02010609060101010101" pitchFamily="49" charset="-122"/>
              </a:rPr>
              <a:t>/</a:t>
            </a:r>
            <a:r>
              <a:rPr lang="zh-CN" altLang="zh-CN" sz="2400" b="1" kern="0" dirty="0">
                <a:solidFill>
                  <a:srgbClr val="0070C0"/>
                </a:solidFill>
                <a:latin typeface="仿宋" panose="02010609060101010101" pitchFamily="49" charset="-122"/>
                <a:ea typeface="仿宋" panose="02010609060101010101" pitchFamily="49" charset="-122"/>
              </a:rPr>
              <a:t>是</a:t>
            </a:r>
            <a:r>
              <a:rPr lang="en-US" altLang="zh-CN" sz="2400" b="1" kern="0" dirty="0">
                <a:solidFill>
                  <a:srgbClr val="0070C0"/>
                </a:solidFill>
                <a:latin typeface="仿宋" panose="02010609060101010101" pitchFamily="49" charset="-122"/>
                <a:ea typeface="仿宋" panose="02010609060101010101" pitchFamily="49" charset="-122"/>
              </a:rPr>
              <a:t>/</a:t>
            </a:r>
            <a:r>
              <a:rPr lang="zh-CN" altLang="zh-CN" sz="2400" b="1" kern="0" dirty="0">
                <a:solidFill>
                  <a:srgbClr val="0070C0"/>
                </a:solidFill>
                <a:latin typeface="仿宋" panose="02010609060101010101" pitchFamily="49" charset="-122"/>
                <a:ea typeface="仿宋" panose="02010609060101010101" pitchFamily="49" charset="-122"/>
              </a:rPr>
              <a:t>一位</a:t>
            </a:r>
            <a:r>
              <a:rPr lang="en-US" altLang="zh-CN" sz="2400" b="1" kern="0" dirty="0">
                <a:solidFill>
                  <a:srgbClr val="0070C0"/>
                </a:solidFill>
                <a:latin typeface="仿宋" panose="02010609060101010101" pitchFamily="49" charset="-122"/>
                <a:ea typeface="仿宋" panose="02010609060101010101" pitchFamily="49" charset="-122"/>
              </a:rPr>
              <a:t>/</a:t>
            </a:r>
            <a:r>
              <a:rPr lang="zh-CN" altLang="zh-CN" sz="2400" b="1" kern="0" dirty="0">
                <a:solidFill>
                  <a:srgbClr val="0070C0"/>
                </a:solidFill>
                <a:latin typeface="仿宋" panose="02010609060101010101" pitchFamily="49" charset="-122"/>
                <a:ea typeface="仿宋" panose="02010609060101010101" pitchFamily="49" charset="-122"/>
              </a:rPr>
              <a:t>程序员</a:t>
            </a:r>
            <a:endParaRPr lang="en-US" altLang="zh-CN" sz="2400" b="1" kern="0" dirty="0">
              <a:solidFill>
                <a:srgbClr val="0070C0"/>
              </a:solidFill>
              <a:latin typeface="仿宋" panose="02010609060101010101" pitchFamily="49" charset="-122"/>
              <a:ea typeface="仿宋" panose="02010609060101010101" pitchFamily="49" charset="-122"/>
            </a:endParaRPr>
          </a:p>
        </p:txBody>
      </p:sp>
      <p:sp>
        <p:nvSpPr>
          <p:cNvPr id="6" name="线形标注 1 5"/>
          <p:cNvSpPr/>
          <p:nvPr/>
        </p:nvSpPr>
        <p:spPr>
          <a:xfrm>
            <a:off x="3903765" y="3803343"/>
            <a:ext cx="1466335" cy="480551"/>
          </a:xfrm>
          <a:prstGeom prst="borderCallout1">
            <a:avLst>
              <a:gd name="adj1" fmla="val 51321"/>
              <a:gd name="adj2" fmla="val -2715"/>
              <a:gd name="adj3" fmla="val 107358"/>
              <a:gd name="adj4" fmla="val -2091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观测序列</a:t>
            </a:r>
          </a:p>
        </p:txBody>
      </p:sp>
      <p:sp>
        <p:nvSpPr>
          <p:cNvPr id="14" name="线形标注 1 13"/>
          <p:cNvSpPr/>
          <p:nvPr/>
        </p:nvSpPr>
        <p:spPr>
          <a:xfrm>
            <a:off x="7360471" y="3855360"/>
            <a:ext cx="1466335" cy="480551"/>
          </a:xfrm>
          <a:prstGeom prst="borderCallout1">
            <a:avLst>
              <a:gd name="adj1" fmla="val 58178"/>
              <a:gd name="adj2" fmla="val -1030"/>
              <a:gd name="adj3" fmla="val 179356"/>
              <a:gd name="adj4" fmla="val -175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2000" b="1" dirty="0"/>
              <a:t>状态序列</a:t>
            </a:r>
          </a:p>
        </p:txBody>
      </p:sp>
      <p:sp>
        <p:nvSpPr>
          <p:cNvPr id="15" name="内容占位符 3"/>
          <p:cNvSpPr txBox="1"/>
          <p:nvPr/>
        </p:nvSpPr>
        <p:spPr bwMode="auto">
          <a:xfrm>
            <a:off x="215165" y="1800733"/>
            <a:ext cx="9256334" cy="355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76197" tIns="38098" rIns="76197" bIns="38098" numCol="1" anchor="ctr" anchorCtr="0" compatLnSpc="1">
            <a:noAutofit/>
          </a:bodyPr>
          <a:lstStyle>
            <a:lvl1pPr marL="0" indent="0" algn="l" rtl="0" eaLnBrk="1" fontAlgn="base" hangingPunct="1">
              <a:spcBef>
                <a:spcPct val="20000"/>
              </a:spcBef>
              <a:spcAft>
                <a:spcPct val="0"/>
              </a:spcAft>
              <a:buClr>
                <a:srgbClr val="000066"/>
              </a:buClr>
              <a:buFont typeface="Wingdings" panose="05000000000000000000" pitchFamily="2" charset="2"/>
              <a:buNone/>
              <a:defRPr lang="zh-CN" altLang="en-US" sz="1700" b="0" baseline="0" dirty="0" smtClean="0">
                <a:solidFill>
                  <a:schemeClr val="tx1"/>
                </a:solidFill>
                <a:latin typeface="微软雅黑" panose="020B0503020204020204" pitchFamily="34" charset="-122"/>
                <a:ea typeface="微软雅黑" panose="020B0503020204020204" pitchFamily="34" charset="-122"/>
                <a:cs typeface="Times New Roman" panose="02020603050405020304" charset="0"/>
              </a:defRPr>
            </a:lvl1pPr>
            <a:lvl2pPr marL="654685" indent="-251460" algn="l" rtl="0" eaLnBrk="1" fontAlgn="base" hangingPunct="1">
              <a:spcBef>
                <a:spcPct val="20000"/>
              </a:spcBef>
              <a:spcAft>
                <a:spcPct val="0"/>
              </a:spcAft>
              <a:buFont typeface="Arial" panose="020B0604020202020204" pitchFamily="34" charset="0"/>
              <a:buChar char="–"/>
              <a:defRPr sz="2400">
                <a:solidFill>
                  <a:schemeClr val="tx1"/>
                </a:solidFill>
                <a:latin typeface="+mn-lt"/>
                <a:ea typeface="+mn-ea"/>
              </a:defRPr>
            </a:lvl2pPr>
            <a:lvl3pPr marL="1006475" indent="-201295" algn="l" rtl="0" eaLnBrk="1" fontAlgn="base" hangingPunct="1">
              <a:spcBef>
                <a:spcPct val="20000"/>
              </a:spcBef>
              <a:spcAft>
                <a:spcPct val="0"/>
              </a:spcAft>
              <a:buFont typeface="Arial" panose="020B0604020202020204" pitchFamily="34" charset="0"/>
              <a:buChar char="•"/>
              <a:defRPr sz="2100">
                <a:solidFill>
                  <a:schemeClr val="tx1"/>
                </a:solidFill>
                <a:latin typeface="+mn-lt"/>
                <a:ea typeface="+mn-ea"/>
              </a:defRPr>
            </a:lvl3pPr>
            <a:lvl4pPr marL="1410335" indent="-201295" algn="l" rtl="0" eaLnBrk="1" fontAlgn="base" hangingPunct="1">
              <a:spcBef>
                <a:spcPct val="20000"/>
              </a:spcBef>
              <a:spcAft>
                <a:spcPct val="0"/>
              </a:spcAft>
              <a:buFont typeface="Arial" panose="020B0604020202020204" pitchFamily="34" charset="0"/>
              <a:buChar char="–"/>
              <a:defRPr sz="1700">
                <a:solidFill>
                  <a:schemeClr val="tx1"/>
                </a:solidFill>
                <a:latin typeface="+mn-lt"/>
                <a:ea typeface="+mn-ea"/>
              </a:defRPr>
            </a:lvl4pPr>
            <a:lvl5pPr marL="1813560" indent="-201295" algn="l" rtl="0" eaLnBrk="1" fontAlgn="base" hangingPunct="1">
              <a:spcBef>
                <a:spcPct val="20000"/>
              </a:spcBef>
              <a:spcAft>
                <a:spcPct val="0"/>
              </a:spcAft>
              <a:buFont typeface="Arial" panose="020B0604020202020204" pitchFamily="34" charset="0"/>
              <a:buChar char="»"/>
              <a:defRPr sz="1700">
                <a:solidFill>
                  <a:schemeClr val="tx1"/>
                </a:solidFill>
                <a:latin typeface="+mn-lt"/>
                <a:ea typeface="+mn-ea"/>
              </a:defRPr>
            </a:lvl5pPr>
            <a:lvl6pPr marL="2217420" indent="-201295" algn="l" rtl="0" eaLnBrk="1" fontAlgn="base" hangingPunct="1">
              <a:spcBef>
                <a:spcPct val="20000"/>
              </a:spcBef>
              <a:spcAft>
                <a:spcPct val="0"/>
              </a:spcAft>
              <a:buFont typeface="Arial" panose="020B0604020202020204" pitchFamily="34" charset="0"/>
              <a:buChar char="»"/>
              <a:defRPr sz="1800">
                <a:solidFill>
                  <a:schemeClr val="tx1"/>
                </a:solidFill>
                <a:latin typeface="+mn-lt"/>
                <a:ea typeface="+mn-ea"/>
              </a:defRPr>
            </a:lvl6pPr>
            <a:lvl7pPr marL="2620645" indent="-201295" algn="l" rtl="0" eaLnBrk="1" fontAlgn="base" hangingPunct="1">
              <a:spcBef>
                <a:spcPct val="20000"/>
              </a:spcBef>
              <a:spcAft>
                <a:spcPct val="0"/>
              </a:spcAft>
              <a:buFont typeface="Arial" panose="020B0604020202020204" pitchFamily="34" charset="0"/>
              <a:buChar char="»"/>
              <a:defRPr sz="1800">
                <a:solidFill>
                  <a:schemeClr val="tx1"/>
                </a:solidFill>
                <a:latin typeface="+mn-lt"/>
                <a:ea typeface="+mn-ea"/>
              </a:defRPr>
            </a:lvl7pPr>
            <a:lvl8pPr marL="3023235" indent="-201295" algn="l" rtl="0" eaLnBrk="1" fontAlgn="base" hangingPunct="1">
              <a:spcBef>
                <a:spcPct val="20000"/>
              </a:spcBef>
              <a:spcAft>
                <a:spcPct val="0"/>
              </a:spcAft>
              <a:buFont typeface="Arial" panose="020B0604020202020204" pitchFamily="34" charset="0"/>
              <a:buChar char="»"/>
              <a:defRPr sz="1800">
                <a:solidFill>
                  <a:schemeClr val="tx1"/>
                </a:solidFill>
                <a:latin typeface="+mn-lt"/>
                <a:ea typeface="+mn-ea"/>
              </a:defRPr>
            </a:lvl8pPr>
            <a:lvl9pPr marL="3426460" indent="-201295" algn="l" rtl="0" eaLnBrk="1" fontAlgn="base" hangingPunct="1">
              <a:spcBef>
                <a:spcPct val="20000"/>
              </a:spcBef>
              <a:spcAft>
                <a:spcPct val="0"/>
              </a:spcAft>
              <a:buFont typeface="Arial" panose="020B0604020202020204" pitchFamily="34" charset="0"/>
              <a:buChar char="»"/>
              <a:defRPr sz="1800">
                <a:solidFill>
                  <a:schemeClr val="tx1"/>
                </a:solidFill>
                <a:latin typeface="+mn-lt"/>
                <a:ea typeface="+mn-ea"/>
              </a:defRPr>
            </a:lvl9pPr>
          </a:lstStyle>
          <a:p>
            <a:pPr marL="342900" marR="0" lvl="0" indent="-342900" algn="l" defTabSz="914400" rtl="0" eaLnBrk="1" fontAlgn="base" latinLnBrk="0" hangingPunct="1">
              <a:lnSpc>
                <a:spcPct val="100000"/>
              </a:lnSpc>
              <a:spcBef>
                <a:spcPct val="20000"/>
              </a:spcBef>
              <a:spcAft>
                <a:spcPct val="0"/>
              </a:spcAft>
              <a:buClr>
                <a:srgbClr val="000066"/>
              </a:buClr>
              <a:buSzTx/>
              <a:buFont typeface="Wingdings" panose="05000000000000000000" pitchFamily="2" charset="2"/>
              <a:buChar char="p"/>
              <a:defRPr/>
            </a:pPr>
            <a:r>
              <a:rPr kumimoji="0" lang="zh-CN" altLang="en-US" sz="24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Times New Roman" panose="02020603050405020304" charset="0"/>
              </a:rPr>
              <a:t>基于统计的方法：</a:t>
            </a:r>
            <a:r>
              <a:rPr kumimoji="1" lang="zh-CN" altLang="en-US" sz="2400" b="0" i="0" u="none" strike="noStrike" kern="0" cap="none" spc="0" normalizeH="0" baseline="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charset="0"/>
              </a:rPr>
              <a:t>标注法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6" grpId="0" bldLvl="0" animBg="1"/>
      <p:bldP spid="14"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sym typeface="+mn-ea"/>
              </a:rPr>
              <a:t>计算和程序复习</a:t>
            </a:r>
            <a:endParaRPr lang="zh-CN" altLang="en-US" sz="3200" b="1" dirty="0">
              <a:latin typeface="+mj-ea"/>
            </a:endParaRPr>
          </a:p>
        </p:txBody>
      </p:sp>
      <p:sp>
        <p:nvSpPr>
          <p:cNvPr id="4" name="矩形 3"/>
          <p:cNvSpPr/>
          <p:nvPr/>
        </p:nvSpPr>
        <p:spPr>
          <a:xfrm>
            <a:off x="150881" y="1182985"/>
            <a:ext cx="8821644" cy="646331"/>
          </a:xfrm>
          <a:prstGeom prst="rect">
            <a:avLst/>
          </a:prstGeom>
        </p:spPr>
        <p:txBody>
          <a:bodyPr wrap="square">
            <a:spAutoFit/>
          </a:bodyPr>
          <a:lstStyle/>
          <a:p>
            <a:pPr marL="457200" indent="-457200" eaLnBrk="0" fontAlgn="base" hangingPunct="0">
              <a:lnSpc>
                <a:spcPct val="150000"/>
              </a:lnSpc>
              <a:spcAft>
                <a:spcPct val="0"/>
              </a:spcAft>
              <a:buFont typeface="+mj-ea"/>
              <a:buAutoNum type="circleNumDbPlain" startAt="2"/>
            </a:pPr>
            <a:r>
              <a:rPr lang="zh-CN" altLang="en-US" sz="2400" b="1" dirty="0">
                <a:solidFill>
                  <a:srgbClr val="C00000"/>
                </a:solidFill>
                <a:latin typeface="微软雅黑" panose="020B0503020204020204" pitchFamily="34" charset="-122"/>
                <a:ea typeface="微软雅黑" panose="020B0503020204020204" pitchFamily="34" charset="-122"/>
              </a:rPr>
              <a:t>隐马尔可夫模型（</a:t>
            </a:r>
            <a:r>
              <a:rPr lang="en-US" altLang="zh-CN" sz="2400" b="1" dirty="0">
                <a:solidFill>
                  <a:srgbClr val="C00000"/>
                </a:solidFill>
                <a:latin typeface="微软雅黑" panose="020B0503020204020204" pitchFamily="34" charset="-122"/>
                <a:ea typeface="微软雅黑" panose="020B0503020204020204" pitchFamily="34" charset="-122"/>
              </a:rPr>
              <a:t>Hidden Markov Model</a:t>
            </a:r>
            <a:r>
              <a:rPr lang="zh-CN" altLang="en-US" sz="2400" b="1" dirty="0">
                <a:solidFill>
                  <a:srgbClr val="C00000"/>
                </a:solidFill>
                <a:latin typeface="微软雅黑" panose="020B0503020204020204" pitchFamily="34" charset="-122"/>
                <a:ea typeface="微软雅黑" panose="020B0503020204020204" pitchFamily="34" charset="-122"/>
              </a:rPr>
              <a:t>，</a:t>
            </a:r>
            <a:r>
              <a:rPr lang="en-US" altLang="zh-CN" sz="2400" b="1" dirty="0">
                <a:solidFill>
                  <a:srgbClr val="C00000"/>
                </a:solidFill>
                <a:latin typeface="微软雅黑" panose="020B0503020204020204" pitchFamily="34" charset="-122"/>
                <a:ea typeface="微软雅黑" panose="020B0503020204020204" pitchFamily="34" charset="-122"/>
              </a:rPr>
              <a:t>HMM</a:t>
            </a:r>
            <a:r>
              <a:rPr lang="zh-CN" altLang="en-US" sz="2400" b="1" dirty="0">
                <a:solidFill>
                  <a:srgbClr val="C00000"/>
                </a:solidFill>
                <a:latin typeface="微软雅黑" panose="020B0503020204020204" pitchFamily="34" charset="-122"/>
                <a:ea typeface="微软雅黑" panose="020B0503020204020204" pitchFamily="34" charset="-122"/>
              </a:rPr>
              <a:t>）</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5" name="内容占位符 1"/>
          <p:cNvSpPr>
            <a:spLocks noGrp="1"/>
          </p:cNvSpPr>
          <p:nvPr>
            <p:ph idx="1"/>
          </p:nvPr>
        </p:nvSpPr>
        <p:spPr>
          <a:xfrm>
            <a:off x="69593" y="1903252"/>
            <a:ext cx="8902932" cy="4126846"/>
          </a:xfrm>
        </p:spPr>
        <p:txBody>
          <a:bodyPr>
            <a:normAutofit/>
          </a:bodyPr>
          <a:lstStyle/>
          <a:p>
            <a:pPr>
              <a:buFont typeface="Wingdings" panose="05000000000000000000" pitchFamily="2" charset="2"/>
              <a:buChar char="p"/>
            </a:pPr>
            <a:r>
              <a:rPr lang="en-US" altLang="zh-CN" sz="2600" dirty="0"/>
              <a:t> HMM</a:t>
            </a:r>
            <a:r>
              <a:rPr lang="zh-CN" altLang="en-US" sz="2600" dirty="0"/>
              <a:t>用于中文分词</a:t>
            </a:r>
            <a:r>
              <a:rPr lang="en-US" altLang="zh-CN" sz="2600" dirty="0"/>
              <a:t>-</a:t>
            </a:r>
            <a:r>
              <a:rPr lang="zh-CN" altLang="en-US" sz="2600" dirty="0"/>
              <a:t>利用</a:t>
            </a:r>
            <a:r>
              <a:rPr lang="en-US" altLang="zh-CN" sz="2600" dirty="0">
                <a:solidFill>
                  <a:srgbClr val="C00000"/>
                </a:solidFill>
              </a:rPr>
              <a:t>Viterbi(</a:t>
            </a:r>
            <a:r>
              <a:rPr lang="zh-CN" altLang="en-US" sz="2600" dirty="0">
                <a:solidFill>
                  <a:srgbClr val="C00000"/>
                </a:solidFill>
              </a:rPr>
              <a:t>维特比</a:t>
            </a:r>
            <a:r>
              <a:rPr lang="en-US" altLang="zh-CN" sz="2600" dirty="0">
                <a:solidFill>
                  <a:srgbClr val="C00000"/>
                </a:solidFill>
              </a:rPr>
              <a:t>)</a:t>
            </a:r>
            <a:r>
              <a:rPr lang="zh-CN" altLang="en-US" sz="2600" dirty="0">
                <a:solidFill>
                  <a:srgbClr val="C00000"/>
                </a:solidFill>
              </a:rPr>
              <a:t>算法</a:t>
            </a:r>
            <a:r>
              <a:rPr lang="zh-CN" altLang="en-US" sz="2600" dirty="0"/>
              <a:t>求解</a:t>
            </a:r>
            <a:endParaRPr lang="zh-CN" altLang="en-US" sz="2400" dirty="0"/>
          </a:p>
        </p:txBody>
      </p:sp>
      <p:sp>
        <p:nvSpPr>
          <p:cNvPr id="80" name="内容占位符 1"/>
          <p:cNvSpPr txBox="1"/>
          <p:nvPr/>
        </p:nvSpPr>
        <p:spPr>
          <a:xfrm>
            <a:off x="492737" y="2533764"/>
            <a:ext cx="7928276" cy="364102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1"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ts val="2400"/>
              </a:lnSpc>
              <a:spcBef>
                <a:spcPts val="0"/>
              </a:spcBef>
              <a:buFont typeface="Wingdings" panose="05000000000000000000" pitchFamily="2" charset="2"/>
              <a:buChar char="Ø"/>
            </a:pPr>
            <a:r>
              <a:rPr lang="zh-CN" altLang="en-US" sz="2400" dirty="0">
                <a:latin typeface="仿宋" panose="02010609060101010101" pitchFamily="49" charset="-122"/>
                <a:ea typeface="仿宋" panose="02010609060101010101" pitchFamily="49" charset="-122"/>
              </a:rPr>
              <a:t>利用</a:t>
            </a:r>
            <a:r>
              <a:rPr lang="en-US" altLang="zh-CN" sz="2400" dirty="0">
                <a:latin typeface="仿宋" panose="02010609060101010101" pitchFamily="49" charset="-122"/>
                <a:ea typeface="仿宋" panose="02010609060101010101" pitchFamily="49" charset="-122"/>
              </a:rPr>
              <a:t>Viterbi</a:t>
            </a:r>
            <a:r>
              <a:rPr lang="zh-CN" altLang="en-US" sz="2400" dirty="0">
                <a:latin typeface="仿宋" panose="02010609060101010101" pitchFamily="49" charset="-122"/>
                <a:ea typeface="仿宋" panose="02010609060101010101" pitchFamily="49" charset="-122"/>
              </a:rPr>
              <a:t>算法找出一条概率最大路径</a:t>
            </a:r>
            <a:endParaRPr lang="en-US" altLang="zh-CN" sz="2400" dirty="0">
              <a:latin typeface="仿宋" panose="02010609060101010101" pitchFamily="49" charset="-122"/>
              <a:ea typeface="仿宋" panose="02010609060101010101" pitchFamily="49" charset="-122"/>
            </a:endParaRPr>
          </a:p>
        </p:txBody>
      </p:sp>
      <p:grpSp>
        <p:nvGrpSpPr>
          <p:cNvPr id="98" name="组 172"/>
          <p:cNvGrpSpPr/>
          <p:nvPr/>
        </p:nvGrpSpPr>
        <p:grpSpPr>
          <a:xfrm>
            <a:off x="575855" y="3243219"/>
            <a:ext cx="7697113" cy="2638598"/>
            <a:chOff x="320215" y="2739183"/>
            <a:chExt cx="8638842" cy="3390272"/>
          </a:xfrm>
        </p:grpSpPr>
        <p:grpSp>
          <p:nvGrpSpPr>
            <p:cNvPr id="99" name="组合 3"/>
            <p:cNvGrpSpPr/>
            <p:nvPr/>
          </p:nvGrpSpPr>
          <p:grpSpPr>
            <a:xfrm>
              <a:off x="323528" y="2739183"/>
              <a:ext cx="8611118" cy="579617"/>
              <a:chOff x="532882" y="3444972"/>
              <a:chExt cx="8215582" cy="305879"/>
            </a:xfrm>
          </p:grpSpPr>
          <p:sp>
            <p:nvSpPr>
              <p:cNvPr id="169" name="矩形 168"/>
              <p:cNvSpPr/>
              <p:nvPr/>
            </p:nvSpPr>
            <p:spPr>
              <a:xfrm>
                <a:off x="7164288" y="3444972"/>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步</a:t>
                </a:r>
              </a:p>
            </p:txBody>
          </p:sp>
          <p:sp>
            <p:nvSpPr>
              <p:cNvPr id="170" name="矩形 169"/>
              <p:cNvSpPr/>
              <p:nvPr/>
            </p:nvSpPr>
            <p:spPr>
              <a:xfrm>
                <a:off x="532882" y="3462819"/>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人</a:t>
                </a:r>
              </a:p>
            </p:txBody>
          </p:sp>
          <p:sp>
            <p:nvSpPr>
              <p:cNvPr id="171" name="矩形 170"/>
              <p:cNvSpPr/>
              <p:nvPr/>
            </p:nvSpPr>
            <p:spPr>
              <a:xfrm>
                <a:off x="7733682" y="345309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提</a:t>
                </a:r>
              </a:p>
            </p:txBody>
          </p:sp>
          <p:sp>
            <p:nvSpPr>
              <p:cNvPr id="172" name="矩形 171"/>
              <p:cNvSpPr/>
              <p:nvPr/>
            </p:nvSpPr>
            <p:spPr>
              <a:xfrm>
                <a:off x="8316416" y="345309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高</a:t>
                </a:r>
              </a:p>
            </p:txBody>
          </p:sp>
          <p:sp>
            <p:nvSpPr>
              <p:cNvPr id="173" name="矩形 172"/>
              <p:cNvSpPr/>
              <p:nvPr/>
            </p:nvSpPr>
            <p:spPr>
              <a:xfrm>
                <a:off x="1118404" y="345440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民</a:t>
                </a:r>
              </a:p>
            </p:txBody>
          </p:sp>
          <p:sp>
            <p:nvSpPr>
              <p:cNvPr id="174" name="矩形 173"/>
              <p:cNvSpPr/>
              <p:nvPr/>
            </p:nvSpPr>
            <p:spPr>
              <a:xfrm>
                <a:off x="1704742" y="3461509"/>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收</a:t>
                </a:r>
              </a:p>
            </p:txBody>
          </p:sp>
          <p:sp>
            <p:nvSpPr>
              <p:cNvPr id="175" name="矩形 174"/>
              <p:cNvSpPr/>
              <p:nvPr/>
            </p:nvSpPr>
            <p:spPr>
              <a:xfrm>
                <a:off x="2299062" y="345440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入</a:t>
                </a:r>
              </a:p>
            </p:txBody>
          </p:sp>
          <p:sp>
            <p:nvSpPr>
              <p:cNvPr id="176" name="矩形 175"/>
              <p:cNvSpPr/>
              <p:nvPr/>
            </p:nvSpPr>
            <p:spPr>
              <a:xfrm>
                <a:off x="2902476" y="345309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和</a:t>
                </a:r>
              </a:p>
            </p:txBody>
          </p:sp>
          <p:sp>
            <p:nvSpPr>
              <p:cNvPr id="177" name="矩形 176"/>
              <p:cNvSpPr/>
              <p:nvPr/>
            </p:nvSpPr>
            <p:spPr>
              <a:xfrm>
                <a:off x="3485210" y="345309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生</a:t>
                </a:r>
              </a:p>
            </p:txBody>
          </p:sp>
          <p:sp>
            <p:nvSpPr>
              <p:cNvPr id="178" name="矩形 177"/>
              <p:cNvSpPr/>
              <p:nvPr/>
            </p:nvSpPr>
            <p:spPr>
              <a:xfrm>
                <a:off x="4161771" y="3461509"/>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活</a:t>
                </a:r>
              </a:p>
            </p:txBody>
          </p:sp>
          <p:sp>
            <p:nvSpPr>
              <p:cNvPr id="179" name="矩形 178"/>
              <p:cNvSpPr/>
              <p:nvPr/>
            </p:nvSpPr>
            <p:spPr>
              <a:xfrm>
                <a:off x="4735921" y="345440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水</a:t>
                </a:r>
              </a:p>
            </p:txBody>
          </p:sp>
          <p:sp>
            <p:nvSpPr>
              <p:cNvPr id="180" name="矩形 179"/>
              <p:cNvSpPr/>
              <p:nvPr/>
            </p:nvSpPr>
            <p:spPr>
              <a:xfrm>
                <a:off x="5322259" y="3461509"/>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平</a:t>
                </a:r>
              </a:p>
            </p:txBody>
          </p:sp>
          <p:sp>
            <p:nvSpPr>
              <p:cNvPr id="181" name="矩形 180"/>
              <p:cNvSpPr/>
              <p:nvPr/>
            </p:nvSpPr>
            <p:spPr>
              <a:xfrm>
                <a:off x="5916579" y="345440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进</a:t>
                </a:r>
              </a:p>
            </p:txBody>
          </p:sp>
          <p:sp>
            <p:nvSpPr>
              <p:cNvPr id="182" name="矩形 181"/>
              <p:cNvSpPr/>
              <p:nvPr/>
            </p:nvSpPr>
            <p:spPr>
              <a:xfrm>
                <a:off x="6519993" y="3453094"/>
                <a:ext cx="432048" cy="288032"/>
              </a:xfrm>
              <a:prstGeom prst="rect">
                <a:avLst/>
              </a:prstGeom>
              <a:solidFill>
                <a:srgbClr val="4F81BD"/>
              </a:solidFill>
              <a:ln w="25400" cap="flat" cmpd="sng" algn="ctr">
                <a:solidFill>
                  <a:srgbClr val="4F81BD">
                    <a:shade val="50000"/>
                  </a:srgbClr>
                </a:solidFill>
                <a:prstDash val="solid"/>
              </a:ln>
              <a:effectLst/>
            </p:spPr>
            <p:txBody>
              <a:bodyPr rtlCol="0" anchor="ctr"/>
              <a:lstStyle/>
              <a:p>
                <a:pPr algn="ctr" defTabSz="762000">
                  <a:defRPr/>
                </a:pPr>
                <a:r>
                  <a:rPr lang="zh-CN" altLang="en-US" sz="1500" b="1" kern="0" dirty="0">
                    <a:solidFill>
                      <a:sysClr val="window" lastClr="FFFFFF"/>
                    </a:solidFill>
                    <a:latin typeface="Calibri" panose="020F0502020204030204"/>
                    <a:ea typeface="宋体" panose="02010600030101010101" pitchFamily="2" charset="-122"/>
                  </a:rPr>
                  <a:t>一</a:t>
                </a:r>
              </a:p>
            </p:txBody>
          </p:sp>
        </p:grpSp>
        <p:sp>
          <p:nvSpPr>
            <p:cNvPr id="100" name="椭圆 99"/>
            <p:cNvSpPr/>
            <p:nvPr/>
          </p:nvSpPr>
          <p:spPr>
            <a:xfrm>
              <a:off x="323280" y="343212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1" name="椭圆 100"/>
            <p:cNvSpPr/>
            <p:nvPr/>
          </p:nvSpPr>
          <p:spPr>
            <a:xfrm>
              <a:off x="320215" y="421203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2" name="椭圆 101"/>
            <p:cNvSpPr/>
            <p:nvPr/>
          </p:nvSpPr>
          <p:spPr>
            <a:xfrm>
              <a:off x="333804" y="498045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3" name="椭圆 102"/>
            <p:cNvSpPr/>
            <p:nvPr/>
          </p:nvSpPr>
          <p:spPr>
            <a:xfrm>
              <a:off x="320215" y="569403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4" name="椭圆 103"/>
            <p:cNvSpPr/>
            <p:nvPr/>
          </p:nvSpPr>
          <p:spPr>
            <a:xfrm>
              <a:off x="975055" y="343212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5" name="椭圆 104"/>
            <p:cNvSpPr/>
            <p:nvPr/>
          </p:nvSpPr>
          <p:spPr>
            <a:xfrm>
              <a:off x="971990" y="421203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6" name="椭圆 105"/>
            <p:cNvSpPr/>
            <p:nvPr/>
          </p:nvSpPr>
          <p:spPr>
            <a:xfrm>
              <a:off x="985579" y="498045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7" name="椭圆 106"/>
            <p:cNvSpPr/>
            <p:nvPr/>
          </p:nvSpPr>
          <p:spPr>
            <a:xfrm>
              <a:off x="971990" y="569403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8" name="椭圆 107"/>
            <p:cNvSpPr/>
            <p:nvPr/>
          </p:nvSpPr>
          <p:spPr>
            <a:xfrm>
              <a:off x="1532994" y="343524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09" name="椭圆 108"/>
            <p:cNvSpPr/>
            <p:nvPr/>
          </p:nvSpPr>
          <p:spPr>
            <a:xfrm>
              <a:off x="1529929" y="421515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0" name="椭圆 109"/>
            <p:cNvSpPr/>
            <p:nvPr/>
          </p:nvSpPr>
          <p:spPr>
            <a:xfrm>
              <a:off x="1543518" y="498357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1" name="椭圆 110"/>
            <p:cNvSpPr/>
            <p:nvPr/>
          </p:nvSpPr>
          <p:spPr>
            <a:xfrm>
              <a:off x="1529929" y="5697159"/>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2" name="椭圆 111"/>
            <p:cNvSpPr/>
            <p:nvPr/>
          </p:nvSpPr>
          <p:spPr>
            <a:xfrm>
              <a:off x="2184769" y="343524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3" name="椭圆 112"/>
            <p:cNvSpPr/>
            <p:nvPr/>
          </p:nvSpPr>
          <p:spPr>
            <a:xfrm>
              <a:off x="2181704" y="421515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4" name="椭圆 113"/>
            <p:cNvSpPr/>
            <p:nvPr/>
          </p:nvSpPr>
          <p:spPr>
            <a:xfrm>
              <a:off x="2195293" y="498357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5" name="椭圆 114"/>
            <p:cNvSpPr/>
            <p:nvPr/>
          </p:nvSpPr>
          <p:spPr>
            <a:xfrm>
              <a:off x="2181704" y="5697159"/>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6" name="椭圆 115"/>
            <p:cNvSpPr/>
            <p:nvPr/>
          </p:nvSpPr>
          <p:spPr>
            <a:xfrm>
              <a:off x="2817649" y="342900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7" name="椭圆 116"/>
            <p:cNvSpPr/>
            <p:nvPr/>
          </p:nvSpPr>
          <p:spPr>
            <a:xfrm>
              <a:off x="2814584" y="4208907"/>
              <a:ext cx="432296" cy="432297"/>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8" name="椭圆 117"/>
            <p:cNvSpPr/>
            <p:nvPr/>
          </p:nvSpPr>
          <p:spPr>
            <a:xfrm>
              <a:off x="2828173" y="497732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19" name="椭圆 118"/>
            <p:cNvSpPr/>
            <p:nvPr/>
          </p:nvSpPr>
          <p:spPr>
            <a:xfrm>
              <a:off x="2814584" y="569091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0" name="椭圆 119"/>
            <p:cNvSpPr/>
            <p:nvPr/>
          </p:nvSpPr>
          <p:spPr>
            <a:xfrm>
              <a:off x="3469424" y="342900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1" name="椭圆 120"/>
            <p:cNvSpPr/>
            <p:nvPr/>
          </p:nvSpPr>
          <p:spPr>
            <a:xfrm>
              <a:off x="3466359" y="420890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2" name="椭圆 121"/>
            <p:cNvSpPr/>
            <p:nvPr/>
          </p:nvSpPr>
          <p:spPr>
            <a:xfrm>
              <a:off x="3479948" y="497732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3" name="椭圆 122"/>
            <p:cNvSpPr/>
            <p:nvPr/>
          </p:nvSpPr>
          <p:spPr>
            <a:xfrm>
              <a:off x="3466359" y="569091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4" name="椭圆 123"/>
            <p:cNvSpPr/>
            <p:nvPr/>
          </p:nvSpPr>
          <p:spPr>
            <a:xfrm>
              <a:off x="4027363" y="343212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5" name="椭圆 124"/>
            <p:cNvSpPr/>
            <p:nvPr/>
          </p:nvSpPr>
          <p:spPr>
            <a:xfrm>
              <a:off x="4024298" y="421203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6" name="椭圆 125"/>
            <p:cNvSpPr/>
            <p:nvPr/>
          </p:nvSpPr>
          <p:spPr>
            <a:xfrm>
              <a:off x="4037887" y="498045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7" name="椭圆 126"/>
            <p:cNvSpPr/>
            <p:nvPr/>
          </p:nvSpPr>
          <p:spPr>
            <a:xfrm>
              <a:off x="4024298" y="569403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8" name="椭圆 127"/>
            <p:cNvSpPr/>
            <p:nvPr/>
          </p:nvSpPr>
          <p:spPr>
            <a:xfrm>
              <a:off x="4679138" y="343212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29" name="椭圆 128"/>
            <p:cNvSpPr/>
            <p:nvPr/>
          </p:nvSpPr>
          <p:spPr>
            <a:xfrm>
              <a:off x="4676073" y="421203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0" name="椭圆 129"/>
            <p:cNvSpPr/>
            <p:nvPr/>
          </p:nvSpPr>
          <p:spPr>
            <a:xfrm>
              <a:off x="4689662" y="498045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1" name="椭圆 130"/>
            <p:cNvSpPr/>
            <p:nvPr/>
          </p:nvSpPr>
          <p:spPr>
            <a:xfrm>
              <a:off x="4676073" y="569403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2" name="椭圆 131"/>
            <p:cNvSpPr/>
            <p:nvPr/>
          </p:nvSpPr>
          <p:spPr>
            <a:xfrm>
              <a:off x="5370093" y="343212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3" name="椭圆 132"/>
            <p:cNvSpPr/>
            <p:nvPr/>
          </p:nvSpPr>
          <p:spPr>
            <a:xfrm>
              <a:off x="5367028" y="421203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4" name="椭圆 133"/>
            <p:cNvSpPr/>
            <p:nvPr/>
          </p:nvSpPr>
          <p:spPr>
            <a:xfrm>
              <a:off x="5380617" y="498045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5" name="椭圆 134"/>
            <p:cNvSpPr/>
            <p:nvPr/>
          </p:nvSpPr>
          <p:spPr>
            <a:xfrm>
              <a:off x="5367028" y="569403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6" name="椭圆 135"/>
            <p:cNvSpPr/>
            <p:nvPr/>
          </p:nvSpPr>
          <p:spPr>
            <a:xfrm>
              <a:off x="6021868" y="343212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7" name="椭圆 136"/>
            <p:cNvSpPr/>
            <p:nvPr/>
          </p:nvSpPr>
          <p:spPr>
            <a:xfrm>
              <a:off x="6018803" y="421203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8" name="椭圆 137"/>
            <p:cNvSpPr/>
            <p:nvPr/>
          </p:nvSpPr>
          <p:spPr>
            <a:xfrm>
              <a:off x="6032392" y="498045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39" name="椭圆 138"/>
            <p:cNvSpPr/>
            <p:nvPr/>
          </p:nvSpPr>
          <p:spPr>
            <a:xfrm>
              <a:off x="6018803" y="569403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0" name="椭圆 139"/>
            <p:cNvSpPr/>
            <p:nvPr/>
          </p:nvSpPr>
          <p:spPr>
            <a:xfrm>
              <a:off x="6579807" y="343524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1" name="椭圆 140"/>
            <p:cNvSpPr/>
            <p:nvPr/>
          </p:nvSpPr>
          <p:spPr>
            <a:xfrm>
              <a:off x="6576742" y="421515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2" name="椭圆 141"/>
            <p:cNvSpPr/>
            <p:nvPr/>
          </p:nvSpPr>
          <p:spPr>
            <a:xfrm>
              <a:off x="6590331" y="498357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3" name="椭圆 142"/>
            <p:cNvSpPr/>
            <p:nvPr/>
          </p:nvSpPr>
          <p:spPr>
            <a:xfrm>
              <a:off x="6576742" y="5697159"/>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4" name="椭圆 143"/>
            <p:cNvSpPr/>
            <p:nvPr/>
          </p:nvSpPr>
          <p:spPr>
            <a:xfrm>
              <a:off x="7231582" y="3435246"/>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5" name="椭圆 144"/>
            <p:cNvSpPr/>
            <p:nvPr/>
          </p:nvSpPr>
          <p:spPr>
            <a:xfrm>
              <a:off x="7228517" y="421515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6" name="椭圆 145"/>
            <p:cNvSpPr/>
            <p:nvPr/>
          </p:nvSpPr>
          <p:spPr>
            <a:xfrm>
              <a:off x="7242106" y="498357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7" name="椭圆 146"/>
            <p:cNvSpPr/>
            <p:nvPr/>
          </p:nvSpPr>
          <p:spPr>
            <a:xfrm>
              <a:off x="7228517" y="5697159"/>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8" name="椭圆 147"/>
            <p:cNvSpPr/>
            <p:nvPr/>
          </p:nvSpPr>
          <p:spPr>
            <a:xfrm>
              <a:off x="7864462" y="342900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49" name="椭圆 148"/>
            <p:cNvSpPr/>
            <p:nvPr/>
          </p:nvSpPr>
          <p:spPr>
            <a:xfrm>
              <a:off x="7861397" y="420890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50" name="椭圆 149"/>
            <p:cNvSpPr/>
            <p:nvPr/>
          </p:nvSpPr>
          <p:spPr>
            <a:xfrm>
              <a:off x="7874986" y="497732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51" name="椭圆 150"/>
            <p:cNvSpPr/>
            <p:nvPr/>
          </p:nvSpPr>
          <p:spPr>
            <a:xfrm>
              <a:off x="7861397" y="569091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52" name="椭圆 151"/>
            <p:cNvSpPr/>
            <p:nvPr/>
          </p:nvSpPr>
          <p:spPr>
            <a:xfrm>
              <a:off x="8516237" y="3429000"/>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B</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53" name="椭圆 152"/>
            <p:cNvSpPr/>
            <p:nvPr/>
          </p:nvSpPr>
          <p:spPr>
            <a:xfrm>
              <a:off x="8513172" y="420890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E</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54" name="椭圆 153"/>
            <p:cNvSpPr/>
            <p:nvPr/>
          </p:nvSpPr>
          <p:spPr>
            <a:xfrm>
              <a:off x="8526761" y="4977327"/>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M</a:t>
              </a:r>
              <a:endParaRPr lang="zh-CN" altLang="en-US" sz="1500" kern="0" dirty="0">
                <a:solidFill>
                  <a:sysClr val="window" lastClr="FFFFFF"/>
                </a:solidFill>
                <a:latin typeface="Calibri" panose="020F0502020204030204"/>
                <a:ea typeface="宋体" panose="02010600030101010101" pitchFamily="2" charset="-122"/>
              </a:endParaRPr>
            </a:p>
          </p:txBody>
        </p:sp>
        <p:sp>
          <p:nvSpPr>
            <p:cNvPr id="155" name="椭圆 154"/>
            <p:cNvSpPr/>
            <p:nvPr/>
          </p:nvSpPr>
          <p:spPr>
            <a:xfrm>
              <a:off x="8513172" y="5690913"/>
              <a:ext cx="432296" cy="432296"/>
            </a:xfrm>
            <a:prstGeom prst="ellipse">
              <a:avLst/>
            </a:prstGeom>
            <a:solidFill>
              <a:srgbClr val="8064A2"/>
            </a:solidFill>
            <a:ln w="25400" cap="flat" cmpd="sng" algn="ctr">
              <a:solidFill>
                <a:srgbClr val="8064A2">
                  <a:shade val="50000"/>
                </a:srgbClr>
              </a:solidFill>
              <a:prstDash val="solid"/>
            </a:ln>
            <a:effectLst/>
          </p:spPr>
          <p:txBody>
            <a:bodyPr rtlCol="0" anchor="ctr"/>
            <a:lstStyle/>
            <a:p>
              <a:pPr algn="ctr" defTabSz="762000">
                <a:defRPr/>
              </a:pPr>
              <a:r>
                <a:rPr lang="en-US" altLang="zh-CN" sz="1500" kern="0" dirty="0">
                  <a:solidFill>
                    <a:sysClr val="window" lastClr="FFFFFF"/>
                  </a:solidFill>
                  <a:latin typeface="Calibri" panose="020F0502020204030204"/>
                  <a:ea typeface="宋体" panose="02010600030101010101" pitchFamily="2" charset="-122"/>
                </a:rPr>
                <a:t>S</a:t>
              </a:r>
              <a:endParaRPr lang="zh-CN" altLang="en-US" sz="1500" kern="0" dirty="0">
                <a:solidFill>
                  <a:sysClr val="window" lastClr="FFFFFF"/>
                </a:solidFill>
                <a:latin typeface="Calibri" panose="020F0502020204030204"/>
                <a:ea typeface="宋体" panose="02010600030101010101" pitchFamily="2" charset="-122"/>
              </a:endParaRPr>
            </a:p>
          </p:txBody>
        </p:sp>
        <p:cxnSp>
          <p:nvCxnSpPr>
            <p:cNvPr id="156" name="直接箭头连接符 75"/>
            <p:cNvCxnSpPr>
              <a:stCxn id="100" idx="6"/>
              <a:endCxn id="105" idx="2"/>
            </p:cNvCxnSpPr>
            <p:nvPr/>
          </p:nvCxnSpPr>
          <p:spPr>
            <a:xfrm>
              <a:off x="755576" y="3648271"/>
              <a:ext cx="216414" cy="779907"/>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57" name="直接箭头连接符 103"/>
            <p:cNvCxnSpPr>
              <a:stCxn id="105" idx="6"/>
              <a:endCxn id="108" idx="2"/>
            </p:cNvCxnSpPr>
            <p:nvPr/>
          </p:nvCxnSpPr>
          <p:spPr>
            <a:xfrm flipV="1">
              <a:off x="1404286" y="3651394"/>
              <a:ext cx="128708" cy="776784"/>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58" name="直接箭头连接符 105"/>
            <p:cNvCxnSpPr>
              <a:stCxn id="108" idx="6"/>
              <a:endCxn id="113" idx="2"/>
            </p:cNvCxnSpPr>
            <p:nvPr/>
          </p:nvCxnSpPr>
          <p:spPr>
            <a:xfrm>
              <a:off x="1965290" y="3651394"/>
              <a:ext cx="216414" cy="779907"/>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59" name="直接箭头连接符 107"/>
            <p:cNvCxnSpPr>
              <a:stCxn id="113" idx="6"/>
              <a:endCxn id="119" idx="2"/>
            </p:cNvCxnSpPr>
            <p:nvPr/>
          </p:nvCxnSpPr>
          <p:spPr>
            <a:xfrm>
              <a:off x="2614000" y="4431301"/>
              <a:ext cx="200584" cy="1475760"/>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0" name="直接箭头连接符 109"/>
            <p:cNvCxnSpPr>
              <a:stCxn id="119" idx="6"/>
              <a:endCxn id="120" idx="2"/>
            </p:cNvCxnSpPr>
            <p:nvPr/>
          </p:nvCxnSpPr>
          <p:spPr>
            <a:xfrm flipV="1">
              <a:off x="3246880" y="3645148"/>
              <a:ext cx="222544" cy="2261913"/>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1" name="直接箭头连接符 111"/>
            <p:cNvCxnSpPr>
              <a:stCxn id="120" idx="6"/>
              <a:endCxn id="125" idx="2"/>
            </p:cNvCxnSpPr>
            <p:nvPr/>
          </p:nvCxnSpPr>
          <p:spPr>
            <a:xfrm>
              <a:off x="3901720" y="3645148"/>
              <a:ext cx="122578" cy="783030"/>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2" name="直接箭头连接符 113"/>
            <p:cNvCxnSpPr>
              <a:stCxn id="125" idx="6"/>
              <a:endCxn id="128" idx="2"/>
            </p:cNvCxnSpPr>
            <p:nvPr/>
          </p:nvCxnSpPr>
          <p:spPr>
            <a:xfrm flipV="1">
              <a:off x="4456594" y="3648271"/>
              <a:ext cx="222544" cy="779907"/>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3" name="直接箭头连接符 115"/>
            <p:cNvCxnSpPr>
              <a:stCxn id="128" idx="6"/>
              <a:endCxn id="133" idx="2"/>
            </p:cNvCxnSpPr>
            <p:nvPr/>
          </p:nvCxnSpPr>
          <p:spPr>
            <a:xfrm>
              <a:off x="5111434" y="3648271"/>
              <a:ext cx="255594" cy="779907"/>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4" name="直接箭头连接符 117"/>
            <p:cNvCxnSpPr>
              <a:stCxn id="133" idx="6"/>
              <a:endCxn id="136" idx="2"/>
            </p:cNvCxnSpPr>
            <p:nvPr/>
          </p:nvCxnSpPr>
          <p:spPr>
            <a:xfrm flipV="1">
              <a:off x="5799324" y="3648271"/>
              <a:ext cx="222544" cy="779907"/>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5" name="直接箭头连接符 119"/>
            <p:cNvCxnSpPr>
              <a:stCxn id="136" idx="6"/>
              <a:endCxn id="142" idx="2"/>
            </p:cNvCxnSpPr>
            <p:nvPr/>
          </p:nvCxnSpPr>
          <p:spPr>
            <a:xfrm>
              <a:off x="6454164" y="3648271"/>
              <a:ext cx="136167" cy="1551450"/>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6" name="直接箭头连接符 121"/>
            <p:cNvCxnSpPr>
              <a:stCxn id="142" idx="6"/>
              <a:endCxn id="145" idx="2"/>
            </p:cNvCxnSpPr>
            <p:nvPr/>
          </p:nvCxnSpPr>
          <p:spPr>
            <a:xfrm flipV="1">
              <a:off x="7022627" y="4431301"/>
              <a:ext cx="205890" cy="768420"/>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7" name="直接箭头连接符 123"/>
            <p:cNvCxnSpPr>
              <a:stCxn id="145" idx="6"/>
              <a:endCxn id="148" idx="2"/>
            </p:cNvCxnSpPr>
            <p:nvPr/>
          </p:nvCxnSpPr>
          <p:spPr>
            <a:xfrm flipV="1">
              <a:off x="7660813" y="3645148"/>
              <a:ext cx="203649" cy="786153"/>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cxnSp>
          <p:nvCxnSpPr>
            <p:cNvPr id="168" name="直接箭头连接符 125"/>
            <p:cNvCxnSpPr>
              <a:stCxn id="148" idx="6"/>
              <a:endCxn id="153" idx="2"/>
            </p:cNvCxnSpPr>
            <p:nvPr/>
          </p:nvCxnSpPr>
          <p:spPr>
            <a:xfrm>
              <a:off x="8296758" y="3645148"/>
              <a:ext cx="216414" cy="779907"/>
            </a:xfrm>
            <a:prstGeom prst="straightConnector1">
              <a:avLst/>
            </a:prstGeom>
            <a:noFill/>
            <a:ln w="25400" cap="flat" cmpd="sng" algn="ctr">
              <a:solidFill>
                <a:srgbClr val="C0504D"/>
              </a:solidFill>
              <a:prstDash val="solid"/>
              <a:tailEnd type="triangle"/>
            </a:ln>
            <a:effectLst>
              <a:outerShdw blurRad="40000" dist="20000" dir="5400000" rotWithShape="0">
                <a:srgbClr val="000000">
                  <a:alpha val="38000"/>
                </a:srgbClr>
              </a:outerShdw>
            </a:effectLst>
          </p:spPr>
        </p:cxnSp>
      </p:grpSp>
      <p:sp>
        <p:nvSpPr>
          <p:cNvPr id="3" name="文本框 2"/>
          <p:cNvSpPr txBox="1"/>
          <p:nvPr/>
        </p:nvSpPr>
        <p:spPr>
          <a:xfrm>
            <a:off x="249634" y="6174790"/>
            <a:ext cx="8023334" cy="461665"/>
          </a:xfrm>
          <a:prstGeom prst="rect">
            <a:avLst/>
          </a:prstGeom>
          <a:solidFill>
            <a:schemeClr val="accent4">
              <a:lumMod val="20000"/>
              <a:lumOff val="80000"/>
            </a:schemeClr>
          </a:solidFill>
        </p:spPr>
        <p:txBody>
          <a:bodyPr wrap="square" rtlCol="0">
            <a:spAutoFit/>
          </a:bodyPr>
          <a:lstStyle/>
          <a:p>
            <a:r>
              <a:rPr lang="en-US" altLang="zh-CN" sz="2400" b="1" dirty="0">
                <a:latin typeface="仿宋" panose="02010609060101010101" pitchFamily="49" charset="-122"/>
                <a:ea typeface="仿宋" panose="02010609060101010101" pitchFamily="49" charset="-122"/>
              </a:rPr>
              <a:t>HMM</a:t>
            </a:r>
            <a:r>
              <a:rPr lang="zh-CN" altLang="en-US" sz="2400" b="1" dirty="0">
                <a:latin typeface="仿宋" panose="02010609060101010101" pitchFamily="49" charset="-122"/>
                <a:ea typeface="仿宋" panose="02010609060101010101" pitchFamily="49" charset="-122"/>
              </a:rPr>
              <a:t>分词结果：人民</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收入</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和</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生活</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水平</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进一步</a:t>
            </a:r>
            <a:r>
              <a:rPr lang="en-US" altLang="zh-CN" sz="2400" b="1" dirty="0">
                <a:latin typeface="仿宋" panose="02010609060101010101" pitchFamily="49" charset="-122"/>
                <a:ea typeface="仿宋" panose="02010609060101010101" pitchFamily="49" charset="-122"/>
              </a:rPr>
              <a:t>/</a:t>
            </a:r>
            <a:r>
              <a:rPr lang="zh-CN" altLang="en-US" sz="2400" b="1" dirty="0">
                <a:latin typeface="仿宋" panose="02010609060101010101" pitchFamily="49" charset="-122"/>
                <a:ea typeface="仿宋" panose="02010609060101010101" pitchFamily="49" charset="-122"/>
              </a:rPr>
              <a:t>提高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82917" y="125771"/>
            <a:ext cx="3422732" cy="584775"/>
          </a:xfrm>
          <a:prstGeom prst="rect">
            <a:avLst/>
          </a:prstGeom>
        </p:spPr>
        <p:txBody>
          <a:bodyPr wrap="none">
            <a:spAutoFit/>
          </a:bodyPr>
          <a:lstStyle/>
          <a:p>
            <a:r>
              <a:rPr lang="en-US" altLang="zh-CN" sz="32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TF-IDF</a:t>
            </a:r>
            <a:r>
              <a:rPr lang="zh-CN" altLang="en-US" sz="32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算法 </a:t>
            </a:r>
            <a:r>
              <a:rPr lang="zh-CN" altLang="en-US"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t>示例</a:t>
            </a:r>
            <a:r>
              <a:rPr lang="en-US" altLang="zh-CN"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rPr>
              <a:t>:</a:t>
            </a:r>
            <a:endParaRPr lang="zh-CN" altLang="en-US" sz="3200" b="1" kern="100" dirty="0">
              <a:solidFill>
                <a:srgbClr val="0000FF"/>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12" name="矩形 11"/>
          <p:cNvSpPr/>
          <p:nvPr/>
        </p:nvSpPr>
        <p:spPr>
          <a:xfrm>
            <a:off x="3505649" y="6534"/>
            <a:ext cx="2698175" cy="637675"/>
          </a:xfrm>
          <a:prstGeom prst="rect">
            <a:avLst/>
          </a:prstGeom>
        </p:spPr>
        <p:txBody>
          <a:bodyPr wrap="none">
            <a:spAutoFit/>
          </a:bodyPr>
          <a:lstStyle/>
          <a:p>
            <a:pPr eaLnBrk="0" fontAlgn="base" hangingPunct="0">
              <a:lnSpc>
                <a:spcPct val="150000"/>
              </a:lnSpc>
              <a:spcAft>
                <a:spcPct val="0"/>
              </a:spcAft>
            </a:pPr>
            <a:r>
              <a:rPr lang="zh-CN" altLang="en-US" sz="2800" dirty="0">
                <a:solidFill>
                  <a:srgbClr val="0000FF"/>
                </a:solidFill>
                <a:latin typeface="宋体" panose="02010600030101010101" pitchFamily="2" charset="-122"/>
                <a:cs typeface="宋体" panose="02010600030101010101" pitchFamily="2" charset="-122"/>
              </a:rPr>
              <a:t>假设有如下文档</a:t>
            </a:r>
            <a:endParaRPr lang="en-US" altLang="zh-CN" sz="2800" kern="100" dirty="0">
              <a:solidFill>
                <a:srgbClr val="0000FF"/>
              </a:solidFill>
              <a:latin typeface="宋体" panose="02010600030101010101" pitchFamily="2" charset="-122"/>
              <a:cs typeface="Times New Roman" panose="02020603050405020304" charset="0"/>
            </a:endParaRPr>
          </a:p>
        </p:txBody>
      </p:sp>
      <p:sp>
        <p:nvSpPr>
          <p:cNvPr id="13" name="矩形 12"/>
          <p:cNvSpPr/>
          <p:nvPr/>
        </p:nvSpPr>
        <p:spPr>
          <a:xfrm>
            <a:off x="172934" y="892694"/>
            <a:ext cx="8823384" cy="1092607"/>
          </a:xfrm>
          <a:prstGeom prst="rect">
            <a:avLst/>
          </a:prstGeom>
          <a:ln w="9525">
            <a:solidFill>
              <a:schemeClr val="accent1">
                <a:lumMod val="75000"/>
              </a:schemeClr>
            </a:solidFill>
          </a:ln>
        </p:spPr>
        <p:txBody>
          <a:bodyPr wrap="square">
            <a:spAutoFit/>
          </a:bodyPr>
          <a:lstStyle/>
          <a:p>
            <a:pPr marL="0" marR="0" lvl="0" indent="0" defTabSz="914400" eaLnBrk="1" fontAlgn="auto" latinLnBrk="0" hangingPunct="1">
              <a:lnSpc>
                <a:spcPts val="26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宋体" panose="02010600030101010101" pitchFamily="2" charset="-122"/>
              </a:rPr>
              <a:t>“</a:t>
            </a:r>
            <a:r>
              <a:rPr kumimoji="0" lang="zh-CN" altLang="en-US"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宋体" panose="02010600030101010101" pitchFamily="2" charset="-122"/>
              </a:rPr>
              <a:t>在山里，孩子们能享受的快乐只有大山和水，多数时候孩子们都是快乐的，他们的想法都是简单且容易满足的，他们总是期望了解大山外面的世界。</a:t>
            </a:r>
            <a:r>
              <a:rPr kumimoji="0" lang="en-US" altLang="zh-CN" sz="2400" b="1" i="0" u="none" strike="noStrike" kern="0" cap="none" spc="0" normalizeH="0" baseline="0" noProof="0" dirty="0">
                <a:ln>
                  <a:noFill/>
                </a:ln>
                <a:solidFill>
                  <a:srgbClr val="000000"/>
                </a:solidFill>
                <a:effectLst/>
                <a:uLnTx/>
                <a:uFillTx/>
                <a:latin typeface="华文仿宋" panose="02010600040101010101" pitchFamily="2" charset="-122"/>
                <a:ea typeface="华文仿宋" panose="02010600040101010101" pitchFamily="2" charset="-122"/>
                <a:cs typeface="宋体" panose="02010600030101010101" pitchFamily="2" charset="-122"/>
              </a:rPr>
              <a:t>”</a:t>
            </a:r>
            <a:endParaRPr kumimoji="0" lang="zh-CN" altLang="en-US" sz="2400" b="1" i="0" u="none" strike="noStrike" kern="0" cap="none" spc="0" normalizeH="0" baseline="0" noProof="0" dirty="0">
              <a:ln>
                <a:noFill/>
              </a:ln>
              <a:solidFill>
                <a:sysClr val="windowText" lastClr="000000"/>
              </a:solidFill>
              <a:effectLst/>
              <a:uLnTx/>
              <a:uFillTx/>
              <a:latin typeface="华文仿宋" panose="02010600040101010101" pitchFamily="2" charset="-122"/>
              <a:ea typeface="华文仿宋" panose="02010600040101010101" pitchFamily="2" charset="-122"/>
            </a:endParaRPr>
          </a:p>
        </p:txBody>
      </p:sp>
      <p:sp>
        <p:nvSpPr>
          <p:cNvPr id="14" name="矩形 13"/>
          <p:cNvSpPr/>
          <p:nvPr/>
        </p:nvSpPr>
        <p:spPr>
          <a:xfrm>
            <a:off x="850323" y="2167449"/>
            <a:ext cx="6853911" cy="502702"/>
          </a:xfrm>
          <a:prstGeom prst="rect">
            <a:avLst/>
          </a:prstGeom>
          <a:solidFill>
            <a:schemeClr val="accent4">
              <a:lumMod val="20000"/>
              <a:lumOff val="80000"/>
            </a:schemeClr>
          </a:solidFill>
        </p:spPr>
        <p:txBody>
          <a:bodyPr wrap="square">
            <a:spAutoFit/>
          </a:bodyPr>
          <a:lstStyle/>
          <a:p>
            <a:pPr lvl="0">
              <a:lnSpc>
                <a:spcPts val="3200"/>
              </a:lnSpc>
            </a:pPr>
            <a:r>
              <a:rPr lang="zh-CN" altLang="en-US" sz="2400" b="1" kern="0" dirty="0">
                <a:solidFill>
                  <a:srgbClr val="002060"/>
                </a:solidFill>
                <a:latin typeface="黑体" panose="02010609060101010101" pitchFamily="49" charset="-122"/>
                <a:ea typeface="黑体" panose="02010609060101010101" pitchFamily="49" charset="-122"/>
                <a:cs typeface="宋体" panose="02010600030101010101" pitchFamily="2" charset="-122"/>
              </a:rPr>
              <a:t>  “孩子们”“快乐”“都是”“他们”“大山”</a:t>
            </a:r>
          </a:p>
        </p:txBody>
      </p:sp>
      <p:sp>
        <p:nvSpPr>
          <p:cNvPr id="15" name="矩形 14"/>
          <p:cNvSpPr/>
          <p:nvPr/>
        </p:nvSpPr>
        <p:spPr>
          <a:xfrm>
            <a:off x="172934" y="3480127"/>
            <a:ext cx="8823385" cy="1323439"/>
          </a:xfrm>
          <a:prstGeom prst="rect">
            <a:avLst/>
          </a:prstGeom>
          <a:ln w="9525">
            <a:solidFill>
              <a:srgbClr val="0070C0"/>
            </a:solidFill>
          </a:ln>
        </p:spPr>
        <p:txBody>
          <a:bodyPr wrap="square">
            <a:spAutoFit/>
          </a:bodyPr>
          <a:lstStyle/>
          <a:p>
            <a:pPr lvl="0" fontAlgn="base">
              <a:lnSpc>
                <a:spcPts val="3200"/>
              </a:lnSpc>
              <a:spcAft>
                <a:spcPct val="0"/>
              </a:spcAft>
              <a:buClr>
                <a:srgbClr val="032089"/>
              </a:buClr>
            </a:pPr>
            <a:r>
              <a:rPr lang="zh-CN" altLang="en-US" sz="2400" b="1" kern="0" dirty="0">
                <a:solidFill>
                  <a:srgbClr val="000000"/>
                </a:solidFill>
                <a:latin typeface="华文仿宋" panose="02010600040101010101" pitchFamily="2" charset="-122"/>
                <a:ea typeface="华文仿宋" panose="02010600040101010101" pitchFamily="2" charset="-122"/>
                <a:cs typeface="宋体" panose="02010600030101010101" pitchFamily="2" charset="-122"/>
              </a:rPr>
              <a:t>假设文档集共有2000篇文档，出现上面</a:t>
            </a:r>
            <a:r>
              <a:rPr lang="en-US" altLang="zh-CN" sz="2400" b="1" kern="0" dirty="0">
                <a:solidFill>
                  <a:srgbClr val="000000"/>
                </a:solidFill>
                <a:latin typeface="华文仿宋" panose="02010600040101010101" pitchFamily="2" charset="-122"/>
                <a:ea typeface="华文仿宋" panose="02010600040101010101" pitchFamily="2" charset="-122"/>
                <a:cs typeface="宋体" panose="02010600030101010101" pitchFamily="2" charset="-122"/>
              </a:rPr>
              <a:t>5</a:t>
            </a:r>
            <a:r>
              <a:rPr lang="zh-CN" altLang="en-US" sz="2400" b="1" kern="0" dirty="0">
                <a:solidFill>
                  <a:srgbClr val="000000"/>
                </a:solidFill>
                <a:latin typeface="华文仿宋" panose="02010600040101010101" pitchFamily="2" charset="-122"/>
                <a:ea typeface="华文仿宋" panose="02010600040101010101" pitchFamily="2" charset="-122"/>
                <a:cs typeface="宋体" panose="02010600030101010101" pitchFamily="2" charset="-122"/>
              </a:rPr>
              <a:t>个词的文档数分别为60、30、250、200、20。</a:t>
            </a:r>
            <a:r>
              <a:rPr lang="zh-CN" altLang="en-US"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rPr>
              <a:t>则每个词的</a:t>
            </a:r>
            <a:r>
              <a:rPr lang="zh-CN" altLang="en-US" sz="2400" b="1" kern="0" dirty="0">
                <a:solidFill>
                  <a:srgbClr val="0070C0"/>
                </a:solidFill>
                <a:latin typeface="华文仿宋" panose="02010600040101010101" pitchFamily="2" charset="-122"/>
                <a:ea typeface="华文仿宋" panose="02010600040101010101" pitchFamily="2" charset="-122"/>
                <a:cs typeface="宋体" panose="02010600030101010101" pitchFamily="2" charset="-122"/>
              </a:rPr>
              <a:t>IDF</a:t>
            </a:r>
            <a:r>
              <a:rPr lang="zh-CN" altLang="en-US"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rPr>
              <a:t>值分别为</a:t>
            </a:r>
            <a:r>
              <a:rPr lang="zh-CN" altLang="en-US" sz="2400" b="1" kern="0" dirty="0">
                <a:solidFill>
                  <a:srgbClr val="0070C0"/>
                </a:solidFill>
                <a:latin typeface="华文仿宋" panose="02010600040101010101" pitchFamily="2" charset="-122"/>
                <a:ea typeface="华文仿宋" panose="02010600040101010101" pitchFamily="2" charset="-122"/>
                <a:cs typeface="宋体" panose="02010600030101010101" pitchFamily="2" charset="-122"/>
              </a:rPr>
              <a:t>1.516、1.810、0.901、0.998、1.979</a:t>
            </a:r>
            <a:r>
              <a:rPr lang="zh-CN" altLang="en-US"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rPr>
              <a:t>。</a:t>
            </a:r>
            <a:endParaRPr lang="en-US" altLang="zh-CN"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16" name="矩形 15"/>
          <p:cNvSpPr/>
          <p:nvPr/>
        </p:nvSpPr>
        <p:spPr>
          <a:xfrm>
            <a:off x="68367" y="5052051"/>
            <a:ext cx="7813675" cy="460375"/>
          </a:xfrm>
          <a:prstGeom prst="rect">
            <a:avLst/>
          </a:prstGeom>
        </p:spPr>
        <p:txBody>
          <a:bodyPr wrap="none">
            <a:spAutoFit/>
          </a:bodyPr>
          <a:lstStyle/>
          <a:p>
            <a:pPr marL="342900" indent="-342900">
              <a:buFont typeface="Wingdings" panose="05000000000000000000" pitchFamily="2" charset="2"/>
              <a:buChar char="Ø"/>
            </a:pPr>
            <a:r>
              <a:rPr lang="zh-CN" altLang="en-US"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rPr>
              <a:t>5个词语的</a:t>
            </a:r>
            <a:r>
              <a:rPr lang="zh-CN" altLang="en-US" sz="2400" b="1" kern="0" dirty="0">
                <a:solidFill>
                  <a:srgbClr val="0070C0"/>
                </a:solidFill>
                <a:latin typeface="华文仿宋" panose="02010600040101010101" pitchFamily="2" charset="-122"/>
                <a:ea typeface="华文仿宋" panose="02010600040101010101" pitchFamily="2" charset="-122"/>
                <a:cs typeface="宋体" panose="02010600030101010101" pitchFamily="2" charset="-122"/>
              </a:rPr>
              <a:t>TF-IDF</a:t>
            </a:r>
            <a:r>
              <a:rPr lang="zh-CN" altLang="en-US"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rPr>
              <a:t>值</a:t>
            </a:r>
            <a:r>
              <a:rPr lang="en-US" altLang="zh-CN" sz="2400" b="1" kern="0" dirty="0">
                <a:solidFill>
                  <a:srgbClr val="002060"/>
                </a:solidFill>
                <a:latin typeface="华文仿宋" panose="02010600040101010101" pitchFamily="2" charset="-122"/>
                <a:ea typeface="华文仿宋" panose="02010600040101010101" pitchFamily="2" charset="-122"/>
                <a:cs typeface="宋体" panose="02010600030101010101" pitchFamily="2" charset="-122"/>
              </a:rPr>
              <a:t>: </a:t>
            </a:r>
            <a:r>
              <a:rPr lang="en-US" altLang="zh-CN" sz="2400" b="1" kern="0" dirty="0">
                <a:solidFill>
                  <a:srgbClr val="002060"/>
                </a:solidFill>
                <a:highlight>
                  <a:srgbClr val="FFFF00"/>
                </a:highlight>
                <a:latin typeface="华文仿宋" panose="02010600040101010101" pitchFamily="2" charset="-122"/>
                <a:ea typeface="华文仿宋" panose="02010600040101010101" pitchFamily="2" charset="-122"/>
                <a:cs typeface="宋体" panose="02010600030101010101" pitchFamily="2" charset="-122"/>
              </a:rPr>
              <a:t>0.0500, 0.0597, 0.0297,0.0329, 0.0653 </a:t>
            </a:r>
          </a:p>
        </p:txBody>
      </p:sp>
      <p:sp>
        <p:nvSpPr>
          <p:cNvPr id="17" name="矩形 16"/>
          <p:cNvSpPr/>
          <p:nvPr/>
        </p:nvSpPr>
        <p:spPr>
          <a:xfrm>
            <a:off x="82917" y="5513716"/>
            <a:ext cx="9003418" cy="645160"/>
          </a:xfrm>
          <a:prstGeom prst="rect">
            <a:avLst/>
          </a:prstGeom>
        </p:spPr>
        <p:txBody>
          <a:bodyPr wrap="square">
            <a:spAutoFit/>
          </a:bodyPr>
          <a:lstStyle/>
          <a:p>
            <a:pPr marL="362585" lvl="0" indent="-362585" fontAlgn="base">
              <a:lnSpc>
                <a:spcPct val="150000"/>
              </a:lnSpc>
              <a:spcBef>
                <a:spcPct val="20000"/>
              </a:spcBef>
              <a:spcAft>
                <a:spcPct val="0"/>
              </a:spcAft>
              <a:buClr>
                <a:srgbClr val="032089"/>
              </a:buClr>
              <a:buFont typeface="Wingdings" panose="05000000000000000000" pitchFamily="2" charset="2"/>
              <a:buChar char="Ø"/>
            </a:pPr>
            <a:r>
              <a:rPr lang="zh-CN" altLang="en-US" sz="2400" b="1" kern="0" dirty="0">
                <a:latin typeface="华文仿宋" panose="02010600040101010101" pitchFamily="2" charset="-122"/>
                <a:ea typeface="华文仿宋" panose="02010600040101010101" pitchFamily="2" charset="-122"/>
                <a:cs typeface="宋体" panose="02010600030101010101" pitchFamily="2" charset="-122"/>
              </a:rPr>
              <a:t>选前3个词作为该文档的关键词，即</a:t>
            </a:r>
            <a:r>
              <a:rPr lang="zh-CN" altLang="en-US" sz="2400" b="1" kern="0" dirty="0">
                <a:solidFill>
                  <a:srgbClr val="0000FF"/>
                </a:solidFill>
                <a:latin typeface="华文仿宋" panose="02010600040101010101" pitchFamily="2" charset="-122"/>
                <a:ea typeface="华文仿宋" panose="02010600040101010101" pitchFamily="2" charset="-122"/>
                <a:cs typeface="宋体" panose="02010600030101010101" pitchFamily="2" charset="-122"/>
              </a:rPr>
              <a:t>“大山”“快乐”</a:t>
            </a:r>
            <a:r>
              <a:rPr lang="zh-CN" altLang="en-US" sz="2400" b="1" kern="0" dirty="0">
                <a:solidFill>
                  <a:srgbClr val="0000FF"/>
                </a:solidFill>
                <a:latin typeface="华文仿宋" panose="02010600040101010101" pitchFamily="2" charset="-122"/>
                <a:ea typeface="华文仿宋" panose="02010600040101010101" pitchFamily="2" charset="-122"/>
                <a:cs typeface="宋体" panose="02010600030101010101" pitchFamily="2" charset="-122"/>
                <a:sym typeface="+mn-ea"/>
              </a:rPr>
              <a:t>“孩子们”</a:t>
            </a:r>
            <a:endParaRPr lang="en-US" altLang="zh-CN" sz="2400" b="1" kern="0" dirty="0">
              <a:solidFill>
                <a:srgbClr val="000000"/>
              </a:solidFill>
              <a:latin typeface="华文仿宋" panose="02010600040101010101" pitchFamily="2" charset="-122"/>
              <a:ea typeface="华文仿宋" panose="02010600040101010101" pitchFamily="2" charset="-122"/>
              <a:cs typeface="宋体" panose="02010600030101010101" pitchFamily="2" charset="-122"/>
            </a:endParaRPr>
          </a:p>
        </p:txBody>
      </p:sp>
      <p:sp>
        <p:nvSpPr>
          <p:cNvPr id="18" name="矩形 17"/>
          <p:cNvSpPr/>
          <p:nvPr/>
        </p:nvSpPr>
        <p:spPr>
          <a:xfrm>
            <a:off x="31658" y="2728940"/>
            <a:ext cx="8710398" cy="502702"/>
          </a:xfrm>
          <a:prstGeom prst="rect">
            <a:avLst/>
          </a:prstGeom>
        </p:spPr>
        <p:txBody>
          <a:bodyPr wrap="square">
            <a:spAutoFit/>
          </a:bodyPr>
          <a:lstStyle/>
          <a:p>
            <a:pPr marL="342900" lvl="0" indent="-342900">
              <a:lnSpc>
                <a:spcPts val="3200"/>
              </a:lnSpc>
              <a:buFont typeface="Wingdings" panose="05000000000000000000" pitchFamily="2" charset="2"/>
              <a:buChar char="Ø"/>
            </a:pPr>
            <a:r>
              <a:rPr lang="en-US" altLang="zh-CN" sz="2400" b="1" kern="0" dirty="0">
                <a:latin typeface="华文仿宋" panose="02010600040101010101" pitchFamily="2" charset="-122"/>
                <a:ea typeface="华文仿宋" panose="02010600040101010101" pitchFamily="2" charset="-122"/>
                <a:cs typeface="宋体" panose="02010600030101010101" pitchFamily="2" charset="-122"/>
              </a:rPr>
              <a:t>5</a:t>
            </a:r>
            <a:r>
              <a:rPr lang="zh-CN" altLang="en-US" sz="2400" b="1" kern="0" dirty="0">
                <a:latin typeface="华文仿宋" panose="02010600040101010101" pitchFamily="2" charset="-122"/>
                <a:ea typeface="华文仿宋" panose="02010600040101010101" pitchFamily="2" charset="-122"/>
                <a:cs typeface="宋体" panose="02010600030101010101" pitchFamily="2" charset="-122"/>
              </a:rPr>
              <a:t>个词的</a:t>
            </a:r>
            <a:r>
              <a:rPr lang="en-US" altLang="zh-CN" sz="2400" b="1" kern="0" dirty="0">
                <a:solidFill>
                  <a:srgbClr val="0070C0"/>
                </a:solidFill>
                <a:latin typeface="华文仿宋" panose="02010600040101010101" pitchFamily="2" charset="-122"/>
                <a:ea typeface="华文仿宋" panose="02010600040101010101" pitchFamily="2" charset="-122"/>
                <a:cs typeface="宋体" panose="02010600030101010101" pitchFamily="2" charset="-122"/>
              </a:rPr>
              <a:t>TF</a:t>
            </a:r>
            <a:r>
              <a:rPr lang="zh-CN" altLang="en-US" sz="2400" b="1" kern="0" dirty="0">
                <a:latin typeface="华文仿宋" panose="02010600040101010101" pitchFamily="2" charset="-122"/>
                <a:ea typeface="华文仿宋" panose="02010600040101010101" pitchFamily="2" charset="-122"/>
                <a:cs typeface="宋体" panose="02010600030101010101" pitchFamily="2" charset="-122"/>
              </a:rPr>
              <a:t>值都为</a:t>
            </a:r>
            <a:r>
              <a:rPr lang="zh-CN" altLang="en-US" sz="2400" b="1" kern="0" dirty="0">
                <a:solidFill>
                  <a:srgbClr val="0070C0"/>
                </a:solidFill>
                <a:latin typeface="华文仿宋" panose="02010600040101010101" pitchFamily="2" charset="-122"/>
                <a:ea typeface="华文仿宋" panose="02010600040101010101" pitchFamily="2" charset="-122"/>
                <a:cs typeface="宋体" panose="02010600030101010101" pitchFamily="2" charset="-122"/>
              </a:rPr>
              <a:t>0.033</a:t>
            </a:r>
            <a:r>
              <a:rPr lang="zh-CN" altLang="en-US" sz="2400" b="1" kern="0" dirty="0">
                <a:latin typeface="华文仿宋" panose="02010600040101010101" pitchFamily="2" charset="-122"/>
                <a:ea typeface="华文仿宋" panose="02010600040101010101" pitchFamily="2" charset="-122"/>
                <a:cs typeface="宋体" panose="02010600030101010101" pitchFamily="2" charset="-122"/>
              </a:rPr>
              <a:t>。（出现次数都是2，文档总词数是60）</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p:bldP spid="15" grpId="0" bldLvl="0" animBg="1"/>
      <p:bldP spid="16" grpId="0"/>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483995" y="54610"/>
            <a:ext cx="6175375" cy="2399665"/>
          </a:xfrm>
          <a:prstGeom prst="rect">
            <a:avLst/>
          </a:prstGeom>
        </p:spPr>
        <p:txBody>
          <a:bodyPr wrap="square">
            <a:spAutoFit/>
          </a:bodyPr>
          <a:lstStyle/>
          <a:p>
            <a:pPr indent="266700" algn="just">
              <a:lnSpc>
                <a:spcPct val="150000"/>
              </a:lnSpc>
            </a:pP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import jieba</a:t>
            </a:r>
          </a:p>
          <a:p>
            <a:pPr indent="266700" algn="just">
              <a:lnSpc>
                <a:spcPct val="150000"/>
              </a:lnSpc>
            </a:pP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s = '中华人民共和国是一个国家'</a:t>
            </a:r>
          </a:p>
          <a:p>
            <a:pPr indent="266700" algn="just">
              <a:lnSpc>
                <a:spcPct val="150000"/>
              </a:lnSpc>
            </a:pP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print('精确模式：',</a:t>
            </a:r>
            <a:r>
              <a:rPr sz="2000" kern="1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jieba.</a:t>
            </a:r>
            <a:r>
              <a:rPr sz="2000" b="1" kern="10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cut</a:t>
            </a: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sz="2000" b="1" kern="1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s</a:t>
            </a: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66700" algn="just">
              <a:lnSpc>
                <a:spcPct val="150000"/>
              </a:lnSpc>
            </a:pP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print('全模式：',</a:t>
            </a:r>
            <a:r>
              <a:rPr sz="2000" kern="1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jieba.</a:t>
            </a:r>
            <a:r>
              <a:rPr sz="2000" b="1" kern="10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cut</a:t>
            </a: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sz="2000" b="1" kern="100" dirty="0" err="1">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s,cut_all</a:t>
            </a:r>
            <a:r>
              <a:rPr sz="2000" b="1" kern="1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=True</a:t>
            </a: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a:p>
            <a:pPr indent="266700" algn="just">
              <a:lnSpc>
                <a:spcPct val="150000"/>
              </a:lnSpc>
            </a:pP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print('搜索引擎模式：',</a:t>
            </a:r>
            <a:r>
              <a:rPr sz="2000" kern="100" dirty="0" err="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jieba.</a:t>
            </a:r>
            <a:r>
              <a:rPr sz="2000" b="1" kern="100" dirty="0" err="1">
                <a:solidFill>
                  <a:srgbClr val="0000FF"/>
                </a:solidFill>
                <a:latin typeface="微软雅黑" panose="020B0503020204020204" pitchFamily="34" charset="-122"/>
                <a:ea typeface="微软雅黑" panose="020B0503020204020204" pitchFamily="34" charset="-122"/>
                <a:cs typeface="微软雅黑" panose="020B0503020204020204" pitchFamily="34" charset="-122"/>
              </a:rPr>
              <a:t>cut_for_search</a:t>
            </a: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r>
              <a:rPr sz="2000" b="1" kern="100" dirty="0">
                <a:solidFill>
                  <a:srgbClr val="002060"/>
                </a:solidFill>
                <a:latin typeface="微软雅黑" panose="020B0503020204020204" pitchFamily="34" charset="-122"/>
                <a:ea typeface="微软雅黑" panose="020B0503020204020204" pitchFamily="34" charset="-122"/>
                <a:cs typeface="微软雅黑" panose="020B0503020204020204" pitchFamily="34" charset="-122"/>
              </a:rPr>
              <a:t>s</a:t>
            </a:r>
            <a:r>
              <a:rPr sz="2000"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 name="图片 1"/>
          <p:cNvPicPr>
            <a:picLocks noChangeAspect="1"/>
          </p:cNvPicPr>
          <p:nvPr/>
        </p:nvPicPr>
        <p:blipFill>
          <a:blip r:embed="rId2"/>
          <a:stretch>
            <a:fillRect/>
          </a:stretch>
        </p:blipFill>
        <p:spPr>
          <a:xfrm>
            <a:off x="2053590" y="2614613"/>
            <a:ext cx="5274310" cy="1758315"/>
          </a:xfrm>
          <a:prstGeom prst="rect">
            <a:avLst/>
          </a:prstGeom>
        </p:spPr>
      </p:pic>
      <p:pic>
        <p:nvPicPr>
          <p:cNvPr id="3" name="图片 2"/>
          <p:cNvPicPr>
            <a:picLocks noChangeAspect="1"/>
          </p:cNvPicPr>
          <p:nvPr/>
        </p:nvPicPr>
        <p:blipFill>
          <a:blip r:embed="rId3"/>
          <a:stretch>
            <a:fillRect/>
          </a:stretch>
        </p:blipFill>
        <p:spPr>
          <a:xfrm>
            <a:off x="1349375" y="4302125"/>
            <a:ext cx="6795770" cy="24517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1563422" y="44185"/>
            <a:ext cx="5895716" cy="2248265"/>
          </a:xfrm>
          <a:prstGeom prst="rect">
            <a:avLst/>
          </a:prstGeom>
        </p:spPr>
      </p:pic>
      <p:pic>
        <p:nvPicPr>
          <p:cNvPr id="7" name="图片 6"/>
          <p:cNvPicPr>
            <a:picLocks noChangeAspect="1"/>
          </p:cNvPicPr>
          <p:nvPr/>
        </p:nvPicPr>
        <p:blipFill>
          <a:blip r:embed="rId3"/>
          <a:stretch>
            <a:fillRect/>
          </a:stretch>
        </p:blipFill>
        <p:spPr>
          <a:xfrm>
            <a:off x="1033879" y="2356364"/>
            <a:ext cx="7075878" cy="1288465"/>
          </a:xfrm>
          <a:prstGeom prst="rect">
            <a:avLst/>
          </a:prstGeom>
        </p:spPr>
      </p:pic>
      <p:sp>
        <p:nvSpPr>
          <p:cNvPr id="9" name="Rectangle 1"/>
          <p:cNvSpPr>
            <a:spLocks noChangeArrowheads="1"/>
          </p:cNvSpPr>
          <p:nvPr/>
        </p:nvSpPr>
        <p:spPr bwMode="auto">
          <a:xfrm>
            <a:off x="142823" y="3952854"/>
            <a:ext cx="8859162" cy="1200329"/>
          </a:xfrm>
          <a:prstGeom prst="rect">
            <a:avLst/>
          </a:prstGeom>
          <a:noFill/>
          <a:ln w="9525">
            <a:solidFill>
              <a:srgbClr val="007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indent="269875" eaLnBrk="0" fontAlgn="base" hangingPunct="0">
              <a:spcBef>
                <a:spcPct val="0"/>
              </a:spcBef>
              <a:spcAft>
                <a:spcPct val="0"/>
              </a:spcAft>
            </a:pP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from </a:t>
            </a:r>
            <a:r>
              <a:rPr lang="en-US" altLang="zh-CN" sz="2400" b="1" dirty="0" err="1">
                <a:solidFill>
                  <a:srgbClr val="FF0000"/>
                </a:solidFill>
                <a:latin typeface="Courier New" panose="02070309020205020404" pitchFamily="49" charset="0"/>
                <a:ea typeface="BigNoodleTitling" panose="02000708030402040100" pitchFamily="2" charset="0"/>
                <a:cs typeface="Courier New" panose="02070309020205020404" pitchFamily="49" charset="0"/>
              </a:rPr>
              <a:t>gensim</a:t>
            </a:r>
            <a:r>
              <a:rPr lang="en-US" altLang="zh-CN" sz="2400" b="1" dirty="0" err="1">
                <a:solidFill>
                  <a:srgbClr val="000000"/>
                </a:solidFill>
                <a:latin typeface="Courier New" panose="02070309020205020404" pitchFamily="49" charset="0"/>
                <a:ea typeface="BigNoodleTitling" panose="02000708030402040100" pitchFamily="2" charset="0"/>
                <a:cs typeface="Courier New" panose="02070309020205020404" pitchFamily="49" charset="0"/>
              </a:rPr>
              <a:t>.models</a:t>
            </a: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 import </a:t>
            </a:r>
            <a:r>
              <a:rPr lang="en-US" altLang="zh-CN" sz="2400" b="1" dirty="0">
                <a:solidFill>
                  <a:srgbClr val="FF0000"/>
                </a:solidFill>
                <a:latin typeface="Courier New" panose="02070309020205020404" pitchFamily="49" charset="0"/>
                <a:ea typeface="BigNoodleTitling" panose="02000708030402040100" pitchFamily="2" charset="0"/>
                <a:cs typeface="Courier New" panose="02070309020205020404" pitchFamily="49" charset="0"/>
              </a:rPr>
              <a:t>Word2Vec, Doc2Vec</a:t>
            </a:r>
          </a:p>
          <a:p>
            <a:pPr indent="269875" eaLnBrk="0" fontAlgn="base" hangingPunct="0">
              <a:spcBef>
                <a:spcPct val="0"/>
              </a:spcBef>
              <a:spcAft>
                <a:spcPct val="0"/>
              </a:spcAft>
            </a:pP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model = </a:t>
            </a:r>
            <a:r>
              <a:rPr lang="en-US" altLang="zh-CN" sz="2400" b="1" dirty="0">
                <a:solidFill>
                  <a:srgbClr val="0070C0"/>
                </a:solidFill>
                <a:latin typeface="Courier New" panose="02070309020205020404" pitchFamily="49" charset="0"/>
                <a:ea typeface="BigNoodleTitling" panose="02000708030402040100" pitchFamily="2" charset="0"/>
                <a:cs typeface="Courier New" panose="02070309020205020404" pitchFamily="49" charset="0"/>
              </a:rPr>
              <a:t>Word2Vec</a:t>
            </a: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a:t>
            </a:r>
            <a:r>
              <a:rPr lang="en-US" altLang="zh-CN" sz="2400" b="1" dirty="0" err="1">
                <a:solidFill>
                  <a:srgbClr val="000000"/>
                </a:solidFill>
                <a:latin typeface="Courier New" panose="02070309020205020404" pitchFamily="49" charset="0"/>
                <a:ea typeface="BigNoodleTitling" panose="02000708030402040100" pitchFamily="2" charset="0"/>
                <a:cs typeface="Courier New" panose="02070309020205020404" pitchFamily="49" charset="0"/>
              </a:rPr>
              <a:t>train_data</a:t>
            </a: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 size=100,        </a:t>
            </a:r>
          </a:p>
          <a:p>
            <a:pPr indent="269875" eaLnBrk="0" fontAlgn="base" hangingPunct="0">
              <a:spcBef>
                <a:spcPct val="0"/>
              </a:spcBef>
              <a:spcAft>
                <a:spcPct val="0"/>
              </a:spcAft>
            </a:pP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                 </a:t>
            </a:r>
            <a:r>
              <a:rPr lang="en-US" altLang="zh-CN" sz="2400" b="1" dirty="0" err="1">
                <a:solidFill>
                  <a:srgbClr val="000000"/>
                </a:solidFill>
                <a:latin typeface="Courier New" panose="02070309020205020404" pitchFamily="49" charset="0"/>
                <a:ea typeface="BigNoodleTitling" panose="02000708030402040100" pitchFamily="2" charset="0"/>
                <a:cs typeface="Courier New" panose="02070309020205020404" pitchFamily="49" charset="0"/>
              </a:rPr>
              <a:t>min_count</a:t>
            </a:r>
            <a:r>
              <a:rPr lang="en-US" altLang="zh-CN" sz="2400" b="1" dirty="0">
                <a:solidFill>
                  <a:srgbClr val="000000"/>
                </a:solidFill>
                <a:latin typeface="Courier New" panose="02070309020205020404" pitchFamily="49" charset="0"/>
                <a:ea typeface="BigNoodleTitling" panose="02000708030402040100" pitchFamily="2" charset="0"/>
                <a:cs typeface="Courier New" panose="02070309020205020404" pitchFamily="49" charset="0"/>
              </a:rPr>
              <a:t>=1) </a:t>
            </a:r>
            <a:r>
              <a:rPr lang="en-US" altLang="zh-CN" sz="2400" b="1" dirty="0">
                <a:solidFill>
                  <a:schemeClr val="accent6">
                    <a:lumMod val="50000"/>
                  </a:schemeClr>
                </a:solidFill>
                <a:latin typeface="黑体" panose="02010609060101010101" pitchFamily="49" charset="-122"/>
                <a:ea typeface="黑体" panose="02010609060101010101" pitchFamily="49" charset="-122"/>
                <a:cs typeface="Courier New" panose="02070309020205020404" pitchFamily="49" charset="0"/>
              </a:rPr>
              <a:t>#size</a:t>
            </a:r>
            <a:r>
              <a:rPr lang="zh-CN" altLang="en-US" sz="2400" b="1" dirty="0">
                <a:solidFill>
                  <a:schemeClr val="accent6">
                    <a:lumMod val="50000"/>
                  </a:schemeClr>
                </a:solidFill>
                <a:latin typeface="黑体" panose="02010609060101010101" pitchFamily="49" charset="-122"/>
                <a:ea typeface="黑体" panose="02010609060101010101" pitchFamily="49" charset="-122"/>
                <a:cs typeface="Courier New" panose="02070309020205020404" pitchFamily="49" charset="0"/>
              </a:rPr>
              <a:t>：虚拟空间维度</a:t>
            </a:r>
          </a:p>
        </p:txBody>
      </p:sp>
      <p:sp>
        <p:nvSpPr>
          <p:cNvPr id="2" name="文本框 1"/>
          <p:cNvSpPr txBox="1"/>
          <p:nvPr/>
        </p:nvSpPr>
        <p:spPr>
          <a:xfrm>
            <a:off x="2216785" y="5582285"/>
            <a:ext cx="4589145" cy="368300"/>
          </a:xfrm>
          <a:prstGeom prst="rect">
            <a:avLst/>
          </a:prstGeom>
          <a:noFill/>
        </p:spPr>
        <p:txBody>
          <a:bodyPr wrap="none" rtlCol="0" anchor="t">
            <a:spAutoFit/>
          </a:bodyPr>
          <a:lstStyle/>
          <a:p>
            <a:r>
              <a:rPr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jieba</a:t>
            </a:r>
            <a:r>
              <a:rPr lang="zh-CN" kern="100"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sym typeface="+mn-ea"/>
              </a:rPr>
              <a:t>可以实现分词、词性标注、关键词提取</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76913"/>
            <a:ext cx="6982114" cy="890839"/>
          </a:xfrm>
        </p:spPr>
        <p:txBody>
          <a:bodyPr>
            <a:normAutofit/>
          </a:bodyPr>
          <a:lstStyle/>
          <a:p>
            <a:r>
              <a:rPr lang="zh-CN" altLang="en-US" dirty="0">
                <a:solidFill>
                  <a:srgbClr val="C00000"/>
                </a:solidFill>
              </a:rPr>
              <a:t>基于</a:t>
            </a:r>
            <a:r>
              <a:rPr lang="en-US" altLang="zh-CN" dirty="0">
                <a:solidFill>
                  <a:srgbClr val="C00000"/>
                </a:solidFill>
              </a:rPr>
              <a:t>LSTM</a:t>
            </a:r>
            <a:r>
              <a:rPr lang="zh-CN" altLang="en-US" dirty="0">
                <a:solidFill>
                  <a:srgbClr val="C00000"/>
                </a:solidFill>
              </a:rPr>
              <a:t>的情感分析实践</a:t>
            </a:r>
            <a:r>
              <a:rPr lang="en-US" altLang="zh-CN" dirty="0">
                <a:solidFill>
                  <a:srgbClr val="C00000"/>
                </a:solidFill>
              </a:rPr>
              <a:t>【</a:t>
            </a:r>
            <a:r>
              <a:rPr lang="zh-CN" altLang="en-US" dirty="0">
                <a:solidFill>
                  <a:srgbClr val="C00000"/>
                </a:solidFill>
              </a:rPr>
              <a:t>重点</a:t>
            </a:r>
            <a:r>
              <a:rPr lang="en-US" altLang="zh-CN" dirty="0">
                <a:solidFill>
                  <a:srgbClr val="C00000"/>
                </a:solidFill>
              </a:rPr>
              <a:t>】</a:t>
            </a:r>
            <a:endParaRPr lang="zh-CN" altLang="en-US" dirty="0">
              <a:solidFill>
                <a:srgbClr val="C00000"/>
              </a:solidFill>
            </a:endParaRPr>
          </a:p>
        </p:txBody>
      </p:sp>
      <p:sp>
        <p:nvSpPr>
          <p:cNvPr id="4" name="矩形 3"/>
          <p:cNvSpPr/>
          <p:nvPr/>
        </p:nvSpPr>
        <p:spPr>
          <a:xfrm>
            <a:off x="259755" y="983191"/>
            <a:ext cx="8448600" cy="646331"/>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altLang="zh-CN" sz="2400" b="1" dirty="0">
                <a:solidFill>
                  <a:prstClr val="black"/>
                </a:solidFill>
                <a:latin typeface="微软雅黑" panose="020B0503020204020204" pitchFamily="34" charset="-122"/>
                <a:ea typeface="微软雅黑" panose="020B0503020204020204" pitchFamily="34" charset="-122"/>
              </a:rPr>
              <a:t>LSTM</a:t>
            </a:r>
            <a:r>
              <a:rPr lang="zh-CN" altLang="en-US" sz="2400" b="1" dirty="0">
                <a:solidFill>
                  <a:prstClr val="black"/>
                </a:solidFill>
                <a:latin typeface="微软雅黑" panose="020B0503020204020204" pitchFamily="34" charset="-122"/>
                <a:ea typeface="微软雅黑" panose="020B0503020204020204" pitchFamily="34" charset="-122"/>
              </a:rPr>
              <a:t>实现文本</a:t>
            </a:r>
            <a:r>
              <a:rPr lang="zh-CN" altLang="en-US" sz="2400" b="1" dirty="0">
                <a:solidFill>
                  <a:srgbClr val="002060"/>
                </a:solidFill>
                <a:latin typeface="微软雅黑" panose="020B0503020204020204" pitchFamily="34" charset="-122"/>
                <a:ea typeface="微软雅黑" panose="020B0503020204020204" pitchFamily="34" charset="-122"/>
              </a:rPr>
              <a:t>情感分析</a:t>
            </a:r>
            <a:r>
              <a:rPr lang="en-US" altLang="zh-CN" sz="2400" b="1" dirty="0">
                <a:solidFill>
                  <a:prstClr val="black"/>
                </a:solidFill>
                <a:latin typeface="微软雅黑" panose="020B0503020204020204" pitchFamily="34" charset="-122"/>
                <a:ea typeface="微软雅黑" panose="020B0503020204020204" pitchFamily="34" charset="-122"/>
              </a:rPr>
              <a:t>-</a:t>
            </a:r>
            <a:r>
              <a:rPr lang="zh-CN" altLang="en-US" sz="2400" b="1" dirty="0">
                <a:solidFill>
                  <a:prstClr val="black"/>
                </a:solidFill>
                <a:latin typeface="微软雅黑" panose="020B0503020204020204" pitchFamily="34" charset="-122"/>
                <a:ea typeface="微软雅黑" panose="020B0503020204020204" pitchFamily="34" charset="-122"/>
              </a:rPr>
              <a:t>模型构建</a:t>
            </a:r>
          </a:p>
        </p:txBody>
      </p:sp>
      <p:sp>
        <p:nvSpPr>
          <p:cNvPr id="5" name="AutoShape 3"/>
          <p:cNvSpPr>
            <a:spLocks noChangeAspect="1" noChangeArrowheads="1" noTextEdit="1"/>
          </p:cNvSpPr>
          <p:nvPr/>
        </p:nvSpPr>
        <p:spPr bwMode="auto">
          <a:xfrm>
            <a:off x="2279700" y="1929532"/>
            <a:ext cx="7382042" cy="3816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sz="2800">
              <a:solidFill>
                <a:srgbClr val="000000"/>
              </a:solidFill>
              <a:latin typeface="Calibri" panose="020F0502020204030204"/>
              <a:ea typeface="宋体" panose="02010600030101010101" pitchFamily="2" charset="-122"/>
            </a:endParaRPr>
          </a:p>
        </p:txBody>
      </p:sp>
      <p:sp>
        <p:nvSpPr>
          <p:cNvPr id="6" name="Rectangle 1"/>
          <p:cNvSpPr>
            <a:spLocks noChangeArrowheads="1"/>
          </p:cNvSpPr>
          <p:nvPr/>
        </p:nvSpPr>
        <p:spPr bwMode="auto">
          <a:xfrm>
            <a:off x="131800" y="1610409"/>
            <a:ext cx="8880400" cy="4678204"/>
          </a:xfrm>
          <a:prstGeom prst="rect">
            <a:avLst/>
          </a:prstGeom>
          <a:noFill/>
          <a:ln w="9525">
            <a:solidFill>
              <a:srgbClr val="0070C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indent="269875" eaLnBrk="0" fontAlgn="base" hangingPunct="0">
              <a:spcBef>
                <a:spcPct val="0"/>
              </a:spcBef>
              <a:spcAft>
                <a:spcPct val="0"/>
              </a:spcAft>
            </a:pPr>
            <a:r>
              <a:rPr lang="en-US" altLang="zh-CN" sz="2400" dirty="0">
                <a:solidFill>
                  <a:prstClr val="black"/>
                </a:solidFill>
                <a:latin typeface="Calibri" panose="020F0502020204030204" pitchFamily="34" charset="0"/>
                <a:ea typeface="方正仿宋简体"/>
                <a:cs typeface="Calibri" panose="020F0502020204030204" pitchFamily="34" charset="0"/>
              </a:rPr>
              <a:t>from </a:t>
            </a:r>
            <a:r>
              <a:rPr lang="en-US" altLang="zh-CN" sz="2400" dirty="0" err="1">
                <a:solidFill>
                  <a:prstClr val="black"/>
                </a:solidFill>
                <a:latin typeface="Calibri" panose="020F0502020204030204" pitchFamily="34" charset="0"/>
                <a:ea typeface="方正仿宋简体"/>
                <a:cs typeface="Calibri" panose="020F0502020204030204" pitchFamily="34" charset="0"/>
              </a:rPr>
              <a:t>tensorflow.keras.models</a:t>
            </a:r>
            <a:r>
              <a:rPr lang="en-US" altLang="zh-CN" sz="2400" dirty="0">
                <a:solidFill>
                  <a:prstClr val="black"/>
                </a:solidFill>
                <a:latin typeface="Calibri" panose="020F0502020204030204" pitchFamily="34" charset="0"/>
                <a:ea typeface="方正仿宋简体"/>
                <a:cs typeface="Calibri" panose="020F0502020204030204" pitchFamily="34" charset="0"/>
              </a:rPr>
              <a:t> import Sequential</a:t>
            </a:r>
          </a:p>
          <a:p>
            <a:pPr indent="269875" eaLnBrk="0" fontAlgn="base" hangingPunct="0">
              <a:spcBef>
                <a:spcPct val="0"/>
              </a:spcBef>
              <a:spcAft>
                <a:spcPct val="0"/>
              </a:spcAft>
            </a:pPr>
            <a:r>
              <a:rPr lang="en-US" altLang="zh-CN" sz="2400" dirty="0">
                <a:solidFill>
                  <a:prstClr val="black"/>
                </a:solidFill>
                <a:latin typeface="Calibri" panose="020F0502020204030204" pitchFamily="34" charset="0"/>
                <a:ea typeface="方正仿宋简体"/>
                <a:cs typeface="Calibri" panose="020F0502020204030204" pitchFamily="34" charset="0"/>
              </a:rPr>
              <a:t>from </a:t>
            </a:r>
            <a:r>
              <a:rPr lang="en-US" altLang="zh-CN" sz="2400" dirty="0" err="1">
                <a:solidFill>
                  <a:prstClr val="black"/>
                </a:solidFill>
                <a:latin typeface="Calibri" panose="020F0502020204030204" pitchFamily="34" charset="0"/>
                <a:ea typeface="方正仿宋简体"/>
                <a:cs typeface="Calibri" panose="020F0502020204030204" pitchFamily="34" charset="0"/>
              </a:rPr>
              <a:t>tensorflow.keras.layers</a:t>
            </a:r>
            <a:r>
              <a:rPr lang="en-US" altLang="zh-CN" sz="2400" dirty="0">
                <a:solidFill>
                  <a:prstClr val="black"/>
                </a:solidFill>
                <a:latin typeface="Calibri" panose="020F0502020204030204" pitchFamily="34" charset="0"/>
                <a:ea typeface="方正仿宋简体"/>
                <a:cs typeface="Calibri" panose="020F0502020204030204" pitchFamily="34" charset="0"/>
              </a:rPr>
              <a:t> import Dense, Dropout, Activation, Embedding, LSTM</a:t>
            </a:r>
          </a:p>
          <a:p>
            <a:pPr indent="269875" eaLnBrk="0" fontAlgn="base" hangingPunct="0">
              <a:spcBef>
                <a:spcPct val="0"/>
              </a:spcBef>
              <a:spcAft>
                <a:spcPct val="0"/>
              </a:spcAft>
            </a:pPr>
            <a:endParaRPr lang="en-US" altLang="zh-CN" sz="1400" dirty="0">
              <a:solidFill>
                <a:prstClr val="black"/>
              </a:solidFill>
              <a:latin typeface="Calibri" panose="020F0502020204030204" pitchFamily="34" charset="0"/>
              <a:ea typeface="方正仿宋简体"/>
              <a:cs typeface="Calibri" panose="020F0502020204030204" pitchFamily="34" charset="0"/>
            </a:endParaRPr>
          </a:p>
          <a:p>
            <a:pPr indent="269875" eaLnBrk="0" fontAlgn="base" hangingPunct="0">
              <a:spcBef>
                <a:spcPct val="0"/>
              </a:spcBef>
              <a:spcAft>
                <a:spcPct val="0"/>
              </a:spcAft>
            </a:pPr>
            <a:r>
              <a:rPr lang="en-US" altLang="zh-CN" sz="2000" dirty="0">
                <a:solidFill>
                  <a:srgbClr val="00B050"/>
                </a:solidFill>
                <a:latin typeface="Calibri" panose="020F0502020204030204" pitchFamily="34" charset="0"/>
                <a:ea typeface="方正仿宋简体"/>
                <a:cs typeface="Calibri" panose="020F0502020204030204" pitchFamily="34" charset="0"/>
              </a:rPr>
              <a:t># </a:t>
            </a:r>
            <a:r>
              <a:rPr lang="zh-CN" altLang="en-US" sz="2000" dirty="0">
                <a:solidFill>
                  <a:srgbClr val="00B050"/>
                </a:solidFill>
                <a:latin typeface="Calibri" panose="020F0502020204030204" pitchFamily="34" charset="0"/>
                <a:ea typeface="方正仿宋简体"/>
                <a:cs typeface="Calibri" panose="020F0502020204030204" pitchFamily="34" charset="0"/>
              </a:rPr>
              <a:t>搭建</a:t>
            </a:r>
            <a:r>
              <a:rPr lang="en-US" altLang="zh-CN" sz="2000" dirty="0">
                <a:solidFill>
                  <a:srgbClr val="00B050"/>
                </a:solidFill>
                <a:latin typeface="Calibri" panose="020F0502020204030204" pitchFamily="34" charset="0"/>
                <a:ea typeface="方正仿宋简体"/>
                <a:cs typeface="Calibri" panose="020F0502020204030204" pitchFamily="34" charset="0"/>
              </a:rPr>
              <a:t>LSTM</a:t>
            </a:r>
            <a:r>
              <a:rPr lang="zh-CN" altLang="en-US" sz="2000" dirty="0">
                <a:solidFill>
                  <a:srgbClr val="00B050"/>
                </a:solidFill>
                <a:latin typeface="Calibri" panose="020F0502020204030204" pitchFamily="34" charset="0"/>
                <a:ea typeface="方正仿宋简体"/>
                <a:cs typeface="Calibri" panose="020F0502020204030204" pitchFamily="34" charset="0"/>
              </a:rPr>
              <a:t>情感分析模型</a:t>
            </a:r>
          </a:p>
          <a:p>
            <a:pPr indent="269875" eaLnBrk="0" fontAlgn="base" hangingPunct="0">
              <a:spcBef>
                <a:spcPct val="0"/>
              </a:spcBef>
              <a:spcAft>
                <a:spcPct val="0"/>
              </a:spcAft>
            </a:pPr>
            <a:r>
              <a:rPr lang="en-US" altLang="zh-CN" sz="2400" dirty="0">
                <a:solidFill>
                  <a:prstClr val="black"/>
                </a:solidFill>
                <a:latin typeface="Calibri" panose="020F0502020204030204" pitchFamily="34" charset="0"/>
                <a:ea typeface="方正仿宋简体"/>
                <a:cs typeface="Calibri" panose="020F0502020204030204" pitchFamily="34" charset="0"/>
              </a:rPr>
              <a:t>model = Sequential()</a:t>
            </a:r>
          </a:p>
          <a:p>
            <a:pPr indent="269875" eaLnBrk="0" fontAlgn="base" hangingPunct="0">
              <a:spcBef>
                <a:spcPct val="0"/>
              </a:spcBef>
              <a:spcAft>
                <a:spcPct val="0"/>
              </a:spcAft>
            </a:pPr>
            <a:r>
              <a:rPr lang="en-US" altLang="zh-CN" sz="2000" dirty="0">
                <a:solidFill>
                  <a:srgbClr val="00B050"/>
                </a:solidFill>
                <a:latin typeface="Calibri" panose="020F0502020204030204" pitchFamily="34" charset="0"/>
                <a:ea typeface="方正仿宋简体"/>
                <a:cs typeface="Calibri" panose="020F0502020204030204" pitchFamily="34" charset="0"/>
              </a:rPr>
              <a:t>#</a:t>
            </a:r>
            <a:r>
              <a:rPr lang="zh-CN" altLang="en-US" sz="2000" dirty="0">
                <a:solidFill>
                  <a:srgbClr val="00B050"/>
                </a:solidFill>
                <a:latin typeface="Calibri" panose="020F0502020204030204" pitchFamily="34" charset="0"/>
                <a:ea typeface="方正仿宋简体"/>
                <a:cs typeface="Calibri" panose="020F0502020204030204" pitchFamily="34" charset="0"/>
              </a:rPr>
              <a:t>词嵌入层</a:t>
            </a:r>
            <a:r>
              <a:rPr lang="en-US" altLang="zh-CN" sz="2000" dirty="0">
                <a:solidFill>
                  <a:srgbClr val="00B050"/>
                </a:solidFill>
                <a:latin typeface="Calibri" panose="020F0502020204030204" pitchFamily="34" charset="0"/>
                <a:ea typeface="方正仿宋简体"/>
                <a:cs typeface="Calibri" panose="020F0502020204030204" pitchFamily="34" charset="0"/>
              </a:rPr>
              <a:t>:</a:t>
            </a:r>
            <a:r>
              <a:rPr lang="zh-CN" altLang="en-US" sz="2000" dirty="0">
                <a:solidFill>
                  <a:srgbClr val="00B050"/>
                </a:solidFill>
                <a:latin typeface="Calibri" panose="020F0502020204030204" pitchFamily="34" charset="0"/>
                <a:ea typeface="方正仿宋简体"/>
                <a:cs typeface="Calibri" panose="020F0502020204030204" pitchFamily="34" charset="0"/>
              </a:rPr>
              <a:t>输入维度</a:t>
            </a:r>
            <a:r>
              <a:rPr lang="en-US" altLang="zh-CN" sz="2000" dirty="0">
                <a:solidFill>
                  <a:srgbClr val="00B050"/>
                </a:solidFill>
                <a:latin typeface="Calibri" panose="020F0502020204030204" pitchFamily="34" charset="0"/>
                <a:ea typeface="方正仿宋简体"/>
                <a:cs typeface="Calibri" panose="020F0502020204030204" pitchFamily="34" charset="0"/>
              </a:rPr>
              <a:t>:</a:t>
            </a:r>
            <a:r>
              <a:rPr lang="zh-CN" altLang="en-US" sz="2000" dirty="0">
                <a:solidFill>
                  <a:srgbClr val="00B050"/>
                </a:solidFill>
                <a:latin typeface="Calibri" panose="020F0502020204030204" pitchFamily="34" charset="0"/>
                <a:ea typeface="方正仿宋简体"/>
                <a:cs typeface="Calibri" panose="020F0502020204030204" pitchFamily="34" charset="0"/>
              </a:rPr>
              <a:t>词典大小</a:t>
            </a:r>
            <a:r>
              <a:rPr lang="en-US" altLang="zh-CN" sz="2000" dirty="0">
                <a:solidFill>
                  <a:srgbClr val="00B050"/>
                </a:solidFill>
                <a:latin typeface="Calibri" panose="020F0502020204030204" pitchFamily="34" charset="0"/>
                <a:ea typeface="方正仿宋简体"/>
                <a:cs typeface="Calibri" panose="020F0502020204030204" pitchFamily="34" charset="0"/>
              </a:rPr>
              <a:t>+1;</a:t>
            </a:r>
            <a:r>
              <a:rPr lang="zh-CN" altLang="en-US" sz="2000" dirty="0">
                <a:solidFill>
                  <a:srgbClr val="00B050"/>
                </a:solidFill>
                <a:latin typeface="Calibri" panose="020F0502020204030204" pitchFamily="34" charset="0"/>
                <a:ea typeface="方正仿宋简体"/>
                <a:cs typeface="Calibri" panose="020F0502020204030204" pitchFamily="34" charset="0"/>
              </a:rPr>
              <a:t>输出维度</a:t>
            </a:r>
            <a:r>
              <a:rPr lang="en-US" altLang="zh-CN" sz="2000" dirty="0">
                <a:solidFill>
                  <a:srgbClr val="00B050"/>
                </a:solidFill>
                <a:latin typeface="Calibri" panose="020F0502020204030204" pitchFamily="34" charset="0"/>
                <a:ea typeface="方正仿宋简体"/>
                <a:cs typeface="Calibri" panose="020F0502020204030204" pitchFamily="34" charset="0"/>
              </a:rPr>
              <a:t>:256;</a:t>
            </a:r>
            <a:r>
              <a:rPr lang="zh-CN" altLang="en-US" sz="2000" dirty="0">
                <a:solidFill>
                  <a:srgbClr val="00B050"/>
                </a:solidFill>
                <a:latin typeface="Calibri" panose="020F0502020204030204" pitchFamily="34" charset="0"/>
                <a:ea typeface="方正仿宋简体"/>
                <a:cs typeface="Calibri" panose="020F0502020204030204" pitchFamily="34" charset="0"/>
              </a:rPr>
              <a:t>输入序列为固定长度</a:t>
            </a:r>
            <a:r>
              <a:rPr lang="en-US" altLang="zh-CN" sz="2000" dirty="0">
                <a:solidFill>
                  <a:srgbClr val="00B050"/>
                </a:solidFill>
                <a:latin typeface="Calibri" panose="020F0502020204030204" pitchFamily="34" charset="0"/>
                <a:ea typeface="方正仿宋简体"/>
                <a:cs typeface="Calibri" panose="020F0502020204030204" pitchFamily="34" charset="0"/>
              </a:rPr>
              <a:t>50</a:t>
            </a:r>
          </a:p>
          <a:p>
            <a:pPr indent="269875" eaLnBrk="0" fontAlgn="base" hangingPunct="0">
              <a:spcBef>
                <a:spcPct val="0"/>
              </a:spcBef>
              <a:spcAft>
                <a:spcPct val="0"/>
              </a:spcAft>
            </a:pPr>
            <a:r>
              <a:rPr lang="en-US" altLang="zh-CN" sz="2400" dirty="0" err="1">
                <a:solidFill>
                  <a:prstClr val="black"/>
                </a:solidFill>
                <a:latin typeface="Calibri" panose="020F0502020204030204" pitchFamily="34" charset="0"/>
                <a:ea typeface="方正仿宋简体"/>
                <a:cs typeface="Calibri" panose="020F0502020204030204" pitchFamily="34" charset="0"/>
              </a:rPr>
              <a:t>model.add</a:t>
            </a:r>
            <a:r>
              <a:rPr lang="en-US" altLang="zh-CN" sz="2400" dirty="0">
                <a:solidFill>
                  <a:prstClr val="black"/>
                </a:solidFill>
                <a:latin typeface="Calibri" panose="020F0502020204030204" pitchFamily="34" charset="0"/>
                <a:ea typeface="方正仿宋简体"/>
                <a:cs typeface="Calibri" panose="020F0502020204030204" pitchFamily="34" charset="0"/>
              </a:rPr>
              <a:t>(</a:t>
            </a:r>
            <a:r>
              <a:rPr lang="en-US" altLang="zh-CN" sz="2400" b="1" dirty="0">
                <a:solidFill>
                  <a:srgbClr val="C00000"/>
                </a:solidFill>
                <a:latin typeface="Calibri" panose="020F0502020204030204" pitchFamily="34" charset="0"/>
                <a:ea typeface="微软雅黑" panose="020B0503020204020204" pitchFamily="34" charset="-122"/>
                <a:cs typeface="Calibri" panose="020F0502020204030204" pitchFamily="34" charset="0"/>
              </a:rPr>
              <a:t>Embedding</a:t>
            </a:r>
            <a:r>
              <a:rPr lang="en-US" altLang="zh-CN" sz="2400" dirty="0">
                <a:solidFill>
                  <a:prstClr val="black"/>
                </a:solidFill>
                <a:latin typeface="Calibri" panose="020F0502020204030204" pitchFamily="34" charset="0"/>
                <a:ea typeface="方正仿宋简体"/>
                <a:cs typeface="Calibri" panose="020F0502020204030204" pitchFamily="34" charset="0"/>
              </a:rPr>
              <a:t>(</a:t>
            </a:r>
            <a:r>
              <a:rPr lang="en-US" altLang="zh-CN" sz="2400" dirty="0" err="1">
                <a:solidFill>
                  <a:prstClr val="black"/>
                </a:solidFill>
                <a:latin typeface="Calibri" panose="020F0502020204030204" pitchFamily="34" charset="0"/>
                <a:ea typeface="方正仿宋简体"/>
                <a:cs typeface="Calibri" panose="020F0502020204030204" pitchFamily="34" charset="0"/>
              </a:rPr>
              <a:t>len</a:t>
            </a:r>
            <a:r>
              <a:rPr lang="en-US" altLang="zh-CN" sz="2400" dirty="0">
                <a:solidFill>
                  <a:prstClr val="black"/>
                </a:solidFill>
                <a:latin typeface="Calibri" panose="020F0502020204030204" pitchFamily="34" charset="0"/>
                <a:ea typeface="方正仿宋简体"/>
                <a:cs typeface="Calibri" panose="020F0502020204030204" pitchFamily="34" charset="0"/>
              </a:rPr>
              <a:t>(</a:t>
            </a:r>
            <a:r>
              <a:rPr lang="en-US" altLang="zh-CN" sz="2400" dirty="0" err="1">
                <a:solidFill>
                  <a:prstClr val="black"/>
                </a:solidFill>
                <a:latin typeface="Calibri" panose="020F0502020204030204" pitchFamily="34" charset="0"/>
                <a:ea typeface="方正仿宋简体"/>
                <a:cs typeface="Calibri" panose="020F0502020204030204" pitchFamily="34" charset="0"/>
              </a:rPr>
              <a:t>dicts</a:t>
            </a:r>
            <a:r>
              <a:rPr lang="en-US" altLang="zh-CN" sz="2400" dirty="0">
                <a:solidFill>
                  <a:prstClr val="black"/>
                </a:solidFill>
                <a:latin typeface="Calibri" panose="020F0502020204030204" pitchFamily="34" charset="0"/>
                <a:ea typeface="方正仿宋简体"/>
                <a:cs typeface="Calibri" panose="020F0502020204030204" pitchFamily="34" charset="0"/>
              </a:rPr>
              <a:t>)+1, 256, </a:t>
            </a:r>
            <a:r>
              <a:rPr lang="en-US" altLang="zh-CN" sz="2400" dirty="0" err="1">
                <a:solidFill>
                  <a:prstClr val="black"/>
                </a:solidFill>
                <a:latin typeface="Calibri" panose="020F0502020204030204" pitchFamily="34" charset="0"/>
                <a:ea typeface="方正仿宋简体"/>
                <a:cs typeface="Calibri" panose="020F0502020204030204" pitchFamily="34" charset="0"/>
              </a:rPr>
              <a:t>input_length</a:t>
            </a:r>
            <a:r>
              <a:rPr lang="en-US" altLang="zh-CN" sz="2400" dirty="0">
                <a:solidFill>
                  <a:prstClr val="black"/>
                </a:solidFill>
                <a:latin typeface="Calibri" panose="020F0502020204030204" pitchFamily="34" charset="0"/>
                <a:ea typeface="方正仿宋简体"/>
                <a:cs typeface="Calibri" panose="020F0502020204030204" pitchFamily="34" charset="0"/>
              </a:rPr>
              <a:t>=50))</a:t>
            </a:r>
            <a:r>
              <a:rPr lang="zh-CN" altLang="en-US" sz="2400" dirty="0">
                <a:solidFill>
                  <a:prstClr val="black"/>
                </a:solidFill>
                <a:latin typeface="Calibri" panose="020F0502020204030204" pitchFamily="34" charset="0"/>
                <a:ea typeface="方正仿宋简体"/>
                <a:cs typeface="Calibri" panose="020F0502020204030204" pitchFamily="34" charset="0"/>
              </a:rPr>
              <a:t> </a:t>
            </a:r>
            <a:endParaRPr lang="en-US" altLang="zh-CN" sz="2400" dirty="0">
              <a:solidFill>
                <a:prstClr val="black"/>
              </a:solidFill>
              <a:latin typeface="Calibri" panose="020F0502020204030204" pitchFamily="34" charset="0"/>
              <a:ea typeface="方正仿宋简体"/>
              <a:cs typeface="Calibri" panose="020F0502020204030204" pitchFamily="34" charset="0"/>
            </a:endParaRPr>
          </a:p>
          <a:p>
            <a:pPr indent="269875" eaLnBrk="0" fontAlgn="base" hangingPunct="0">
              <a:spcBef>
                <a:spcPct val="0"/>
              </a:spcBef>
              <a:spcAft>
                <a:spcPct val="0"/>
              </a:spcAft>
            </a:pPr>
            <a:r>
              <a:rPr lang="en-US" altLang="zh-CN" sz="2400" dirty="0" err="1">
                <a:solidFill>
                  <a:prstClr val="black"/>
                </a:solidFill>
                <a:latin typeface="Calibri" panose="020F0502020204030204" pitchFamily="34" charset="0"/>
                <a:ea typeface="方正仿宋简体"/>
                <a:cs typeface="Calibri" panose="020F0502020204030204" pitchFamily="34" charset="0"/>
              </a:rPr>
              <a:t>model.add</a:t>
            </a:r>
            <a:r>
              <a:rPr lang="en-US" altLang="zh-CN" sz="2400" dirty="0">
                <a:solidFill>
                  <a:prstClr val="black"/>
                </a:solidFill>
                <a:latin typeface="Calibri" panose="020F0502020204030204" pitchFamily="34" charset="0"/>
                <a:ea typeface="方正仿宋简体"/>
                <a:cs typeface="Calibri" panose="020F0502020204030204" pitchFamily="34" charset="0"/>
              </a:rPr>
              <a:t>(</a:t>
            </a:r>
            <a:r>
              <a:rPr lang="en-US" altLang="zh-CN" sz="2400" b="1" dirty="0">
                <a:solidFill>
                  <a:srgbClr val="C00000"/>
                </a:solidFill>
                <a:latin typeface="Calibri" panose="020F0502020204030204" pitchFamily="34" charset="0"/>
                <a:ea typeface="微软雅黑" panose="020B0503020204020204" pitchFamily="34" charset="-122"/>
                <a:cs typeface="Calibri" panose="020F0502020204030204" pitchFamily="34" charset="0"/>
              </a:rPr>
              <a:t>LSTM</a:t>
            </a:r>
            <a:r>
              <a:rPr lang="en-US" altLang="zh-CN" sz="2400" dirty="0">
                <a:solidFill>
                  <a:prstClr val="black"/>
                </a:solidFill>
                <a:latin typeface="Calibri" panose="020F0502020204030204" pitchFamily="34" charset="0"/>
                <a:ea typeface="方正仿宋简体"/>
                <a:cs typeface="Calibri" panose="020F0502020204030204" pitchFamily="34" charset="0"/>
              </a:rPr>
              <a:t>(128)) </a:t>
            </a:r>
            <a:r>
              <a:rPr lang="en-US" altLang="zh-CN" sz="2000" dirty="0">
                <a:solidFill>
                  <a:srgbClr val="00B050"/>
                </a:solidFill>
                <a:latin typeface="Calibri" panose="020F0502020204030204" pitchFamily="34" charset="0"/>
                <a:ea typeface="方正仿宋简体"/>
                <a:cs typeface="Calibri" panose="020F0502020204030204" pitchFamily="34" charset="0"/>
              </a:rPr>
              <a:t>   #</a:t>
            </a:r>
            <a:r>
              <a:rPr lang="zh-CN" altLang="en-US" sz="2000" dirty="0">
                <a:solidFill>
                  <a:srgbClr val="00B050"/>
                </a:solidFill>
                <a:latin typeface="Calibri" panose="020F0502020204030204" pitchFamily="34" charset="0"/>
                <a:ea typeface="方正仿宋简体"/>
                <a:cs typeface="Calibri" panose="020F0502020204030204" pitchFamily="34" charset="0"/>
              </a:rPr>
              <a:t>结点数为</a:t>
            </a:r>
            <a:r>
              <a:rPr lang="en-US" altLang="zh-CN" sz="2000" dirty="0">
                <a:solidFill>
                  <a:srgbClr val="00B050"/>
                </a:solidFill>
                <a:latin typeface="Calibri" panose="020F0502020204030204" pitchFamily="34" charset="0"/>
                <a:ea typeface="方正仿宋简体"/>
                <a:cs typeface="Calibri" panose="020F0502020204030204" pitchFamily="34" charset="0"/>
              </a:rPr>
              <a:t>128</a:t>
            </a:r>
            <a:r>
              <a:rPr lang="zh-CN" altLang="en-US" sz="2000" dirty="0">
                <a:solidFill>
                  <a:srgbClr val="00B050"/>
                </a:solidFill>
                <a:latin typeface="Calibri" panose="020F0502020204030204" pitchFamily="34" charset="0"/>
                <a:ea typeface="方正仿宋简体"/>
                <a:cs typeface="Calibri" panose="020F0502020204030204" pitchFamily="34" charset="0"/>
              </a:rPr>
              <a:t>的</a:t>
            </a:r>
            <a:r>
              <a:rPr lang="en-US" altLang="zh-CN" sz="2000" dirty="0">
                <a:solidFill>
                  <a:srgbClr val="00B050"/>
                </a:solidFill>
                <a:latin typeface="Calibri" panose="020F0502020204030204" pitchFamily="34" charset="0"/>
                <a:ea typeface="方正仿宋简体"/>
                <a:cs typeface="Calibri" panose="020F0502020204030204" pitchFamily="34" charset="0"/>
              </a:rPr>
              <a:t>LSTM</a:t>
            </a:r>
            <a:r>
              <a:rPr lang="zh-CN" altLang="en-US" sz="2000" dirty="0">
                <a:solidFill>
                  <a:srgbClr val="00B050"/>
                </a:solidFill>
                <a:latin typeface="Calibri" panose="020F0502020204030204" pitchFamily="34" charset="0"/>
                <a:ea typeface="方正仿宋简体"/>
                <a:cs typeface="Calibri" panose="020F0502020204030204" pitchFamily="34" charset="0"/>
              </a:rPr>
              <a:t>层</a:t>
            </a:r>
            <a:endParaRPr lang="en-US" altLang="zh-CN" sz="2000" dirty="0">
              <a:solidFill>
                <a:srgbClr val="00B050"/>
              </a:solidFill>
              <a:latin typeface="Calibri" panose="020F0502020204030204" pitchFamily="34" charset="0"/>
              <a:ea typeface="方正仿宋简体"/>
              <a:cs typeface="Calibri" panose="020F0502020204030204" pitchFamily="34" charset="0"/>
            </a:endParaRPr>
          </a:p>
          <a:p>
            <a:pPr indent="269875" eaLnBrk="0" fontAlgn="base" hangingPunct="0">
              <a:spcBef>
                <a:spcPct val="0"/>
              </a:spcBef>
              <a:spcAft>
                <a:spcPct val="0"/>
              </a:spcAft>
            </a:pPr>
            <a:r>
              <a:rPr lang="en-US" altLang="zh-CN" sz="2400" dirty="0" err="1">
                <a:solidFill>
                  <a:prstClr val="black"/>
                </a:solidFill>
                <a:latin typeface="Calibri" panose="020F0502020204030204" pitchFamily="34" charset="0"/>
                <a:ea typeface="方正仿宋简体"/>
                <a:cs typeface="Calibri" panose="020F0502020204030204" pitchFamily="34" charset="0"/>
              </a:rPr>
              <a:t>model.add</a:t>
            </a:r>
            <a:r>
              <a:rPr lang="en-US" altLang="zh-CN" sz="2400" dirty="0">
                <a:solidFill>
                  <a:prstClr val="black"/>
                </a:solidFill>
                <a:latin typeface="Calibri" panose="020F0502020204030204" pitchFamily="34" charset="0"/>
                <a:ea typeface="方正仿宋简体"/>
                <a:cs typeface="Calibri" panose="020F0502020204030204" pitchFamily="34" charset="0"/>
              </a:rPr>
              <a:t>(Dropout(0.5))</a:t>
            </a:r>
          </a:p>
          <a:p>
            <a:pPr indent="269875" eaLnBrk="0" fontAlgn="base" hangingPunct="0">
              <a:spcBef>
                <a:spcPct val="0"/>
              </a:spcBef>
              <a:spcAft>
                <a:spcPct val="0"/>
              </a:spcAft>
            </a:pPr>
            <a:r>
              <a:rPr lang="en-US" altLang="zh-CN" sz="2400" dirty="0" err="1">
                <a:solidFill>
                  <a:prstClr val="black"/>
                </a:solidFill>
                <a:latin typeface="Calibri" panose="020F0502020204030204" pitchFamily="34" charset="0"/>
                <a:ea typeface="方正仿宋简体"/>
                <a:cs typeface="Calibri" panose="020F0502020204030204" pitchFamily="34" charset="0"/>
              </a:rPr>
              <a:t>model.add</a:t>
            </a:r>
            <a:r>
              <a:rPr lang="en-US" altLang="zh-CN" sz="2400" dirty="0">
                <a:solidFill>
                  <a:prstClr val="black"/>
                </a:solidFill>
                <a:latin typeface="Calibri" panose="020F0502020204030204" pitchFamily="34" charset="0"/>
                <a:ea typeface="方正仿宋简体"/>
                <a:cs typeface="Calibri" panose="020F0502020204030204" pitchFamily="34" charset="0"/>
              </a:rPr>
              <a:t>(Dense(</a:t>
            </a:r>
            <a:r>
              <a:rPr lang="en-US" altLang="zh-CN" sz="2400" b="1" dirty="0">
                <a:solidFill>
                  <a:srgbClr val="0000FF"/>
                </a:solidFill>
                <a:latin typeface="Calibri" panose="020F0502020204030204" pitchFamily="34" charset="0"/>
                <a:ea typeface="方正仿宋简体"/>
                <a:cs typeface="Calibri" panose="020F0502020204030204" pitchFamily="34" charset="0"/>
              </a:rPr>
              <a:t>1</a:t>
            </a:r>
            <a:r>
              <a:rPr lang="en-US" altLang="zh-CN" sz="2400" dirty="0">
                <a:solidFill>
                  <a:prstClr val="black"/>
                </a:solidFill>
                <a:latin typeface="Calibri" panose="020F0502020204030204" pitchFamily="34" charset="0"/>
                <a:ea typeface="方正仿宋简体"/>
                <a:cs typeface="Calibri" panose="020F0502020204030204" pitchFamily="34" charset="0"/>
              </a:rPr>
              <a:t>))     </a:t>
            </a:r>
            <a:r>
              <a:rPr lang="en-US" altLang="zh-CN" sz="2000" dirty="0">
                <a:solidFill>
                  <a:srgbClr val="00B050"/>
                </a:solidFill>
                <a:latin typeface="Calibri" panose="020F0502020204030204" pitchFamily="34" charset="0"/>
                <a:ea typeface="方正仿宋简体"/>
                <a:cs typeface="Calibri" panose="020F0502020204030204" pitchFamily="34" charset="0"/>
              </a:rPr>
              <a:t>#</a:t>
            </a:r>
            <a:r>
              <a:rPr lang="zh-CN" altLang="en-US" sz="2000" dirty="0">
                <a:solidFill>
                  <a:srgbClr val="00B050"/>
                </a:solidFill>
                <a:latin typeface="Calibri" panose="020F0502020204030204" pitchFamily="34" charset="0"/>
                <a:ea typeface="方正仿宋简体"/>
                <a:cs typeface="Calibri" panose="020F0502020204030204" pitchFamily="34" charset="0"/>
              </a:rPr>
              <a:t>分类层</a:t>
            </a:r>
            <a:endParaRPr lang="en-US" altLang="zh-CN" sz="2000" dirty="0">
              <a:solidFill>
                <a:prstClr val="black"/>
              </a:solidFill>
              <a:latin typeface="Calibri" panose="020F0502020204030204" pitchFamily="34" charset="0"/>
              <a:ea typeface="方正仿宋简体"/>
              <a:cs typeface="Calibri" panose="020F0502020204030204" pitchFamily="34" charset="0"/>
            </a:endParaRPr>
          </a:p>
          <a:p>
            <a:pPr indent="269875" eaLnBrk="0" fontAlgn="base" hangingPunct="0">
              <a:spcBef>
                <a:spcPct val="0"/>
              </a:spcBef>
              <a:spcAft>
                <a:spcPct val="0"/>
              </a:spcAft>
            </a:pPr>
            <a:r>
              <a:rPr lang="en-US" altLang="zh-CN" sz="2400" dirty="0" err="1">
                <a:solidFill>
                  <a:prstClr val="black"/>
                </a:solidFill>
                <a:latin typeface="Calibri" panose="020F0502020204030204" pitchFamily="34" charset="0"/>
                <a:ea typeface="方正仿宋简体"/>
                <a:cs typeface="Calibri" panose="020F0502020204030204" pitchFamily="34" charset="0"/>
              </a:rPr>
              <a:t>model.add</a:t>
            </a:r>
            <a:r>
              <a:rPr lang="en-US" altLang="zh-CN" sz="2400" dirty="0">
                <a:solidFill>
                  <a:prstClr val="black"/>
                </a:solidFill>
                <a:latin typeface="Calibri" panose="020F0502020204030204" pitchFamily="34" charset="0"/>
                <a:ea typeface="方正仿宋简体"/>
                <a:cs typeface="Calibri" panose="020F0502020204030204" pitchFamily="34" charset="0"/>
              </a:rPr>
              <a:t>(Activation('</a:t>
            </a:r>
            <a:r>
              <a:rPr lang="en-US" altLang="zh-CN" sz="2400" b="1" dirty="0">
                <a:solidFill>
                  <a:srgbClr val="0000FF"/>
                </a:solidFill>
                <a:latin typeface="Calibri" panose="020F0502020204030204" pitchFamily="34" charset="0"/>
                <a:ea typeface="方正仿宋简体"/>
                <a:cs typeface="Calibri" panose="020F0502020204030204" pitchFamily="34" charset="0"/>
              </a:rPr>
              <a:t>sigmoid</a:t>
            </a:r>
            <a:r>
              <a:rPr lang="en-US" altLang="zh-CN" sz="2400" dirty="0">
                <a:solidFill>
                  <a:prstClr val="black"/>
                </a:solidFill>
                <a:latin typeface="Calibri" panose="020F0502020204030204" pitchFamily="34" charset="0"/>
                <a:ea typeface="方正仿宋简体"/>
                <a:cs typeface="Calibri" panose="020F0502020204030204" pitchFamily="34" charset="0"/>
              </a:rPr>
              <a:t>'))</a:t>
            </a:r>
          </a:p>
          <a:p>
            <a:pPr indent="269875" eaLnBrk="0" fontAlgn="base" hangingPunct="0">
              <a:spcBef>
                <a:spcPct val="0"/>
              </a:spcBef>
              <a:spcAft>
                <a:spcPct val="0"/>
              </a:spcAft>
            </a:pPr>
            <a:r>
              <a:rPr lang="en-US" altLang="zh-CN" sz="2400" dirty="0" err="1">
                <a:solidFill>
                  <a:prstClr val="black"/>
                </a:solidFill>
                <a:latin typeface="Calibri" panose="020F0502020204030204" pitchFamily="34" charset="0"/>
                <a:ea typeface="方正仿宋简体"/>
                <a:cs typeface="Calibri" panose="020F0502020204030204" pitchFamily="34" charset="0"/>
              </a:rPr>
              <a:t>model.summary</a:t>
            </a:r>
            <a:r>
              <a:rPr lang="en-US" altLang="zh-CN" sz="2400" dirty="0">
                <a:solidFill>
                  <a:prstClr val="black"/>
                </a:solidFill>
                <a:latin typeface="Calibri" panose="020F0502020204030204" pitchFamily="34" charset="0"/>
                <a:ea typeface="方正仿宋简体"/>
                <a:cs typeface="Calibri" panose="020F0502020204030204" pitchFamily="34" charset="0"/>
              </a:rPr>
              <a:t>()</a:t>
            </a:r>
          </a:p>
        </p:txBody>
      </p:sp>
      <p:sp>
        <p:nvSpPr>
          <p:cNvPr id="7" name="文本框 6"/>
          <p:cNvSpPr txBox="1"/>
          <p:nvPr/>
        </p:nvSpPr>
        <p:spPr>
          <a:xfrm>
            <a:off x="131800" y="6334775"/>
            <a:ext cx="8880400" cy="400110"/>
          </a:xfrm>
          <a:prstGeom prst="rect">
            <a:avLst/>
          </a:prstGeom>
          <a:noFill/>
        </p:spPr>
        <p:txBody>
          <a:bodyPr wrap="square">
            <a:spAutoFit/>
          </a:bodyPr>
          <a:lstStyle/>
          <a:p>
            <a:r>
              <a:rPr lang="zh-CN" altLang="en-US" sz="2000" dirty="0">
                <a:latin typeface="Calibri" panose="020F0502020204030204" pitchFamily="34" charset="0"/>
                <a:cs typeface="Calibri" panose="020F0502020204030204" pitchFamily="34" charset="0"/>
              </a:rPr>
              <a:t>model.compile(loss=‘</a:t>
            </a:r>
            <a:r>
              <a:rPr lang="zh-CN" altLang="en-US" sz="2000" dirty="0">
                <a:solidFill>
                  <a:srgbClr val="0000FF"/>
                </a:solidFill>
                <a:latin typeface="Calibri" panose="020F0502020204030204" pitchFamily="34" charset="0"/>
                <a:cs typeface="Calibri" panose="020F0502020204030204" pitchFamily="34" charset="0"/>
              </a:rPr>
              <a:t>binary_crossentropy</a:t>
            </a:r>
            <a:r>
              <a:rPr lang="zh-CN" altLang="en-US" sz="2000" dirty="0">
                <a:latin typeface="Calibri" panose="020F0502020204030204" pitchFamily="34" charset="0"/>
                <a:cs typeface="Calibri" panose="020F0502020204030204" pitchFamily="34" charset="0"/>
              </a:rPr>
              <a:t>‘,   optimizer='adam', metrics=['accuracy'])</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176913"/>
            <a:ext cx="6200518" cy="795152"/>
          </a:xfrm>
        </p:spPr>
        <p:txBody>
          <a:bodyPr>
            <a:normAutofit/>
          </a:bodyPr>
          <a:lstStyle/>
          <a:p>
            <a:r>
              <a:rPr lang="zh-CN" altLang="en-US" dirty="0"/>
              <a:t>文本序列应用实例：机器翻译</a:t>
            </a:r>
          </a:p>
        </p:txBody>
      </p:sp>
      <p:sp>
        <p:nvSpPr>
          <p:cNvPr id="3" name="矩形 2"/>
          <p:cNvSpPr/>
          <p:nvPr/>
        </p:nvSpPr>
        <p:spPr>
          <a:xfrm>
            <a:off x="0" y="1209452"/>
            <a:ext cx="11017224" cy="1153586"/>
          </a:xfrm>
          <a:prstGeom prst="rect">
            <a:avLst/>
          </a:prstGeom>
        </p:spPr>
        <p:txBody>
          <a:bodyPr wrap="square">
            <a:spAutoFit/>
          </a:bodyPr>
          <a:lstStyle/>
          <a:p>
            <a:pPr marL="342900" indent="-342900">
              <a:lnSpc>
                <a:spcPct val="150000"/>
              </a:lnSpc>
              <a:buFont typeface="Wingdings" panose="05000000000000000000" pitchFamily="2" charset="2"/>
              <a:buChar char="p"/>
            </a:pPr>
            <a:r>
              <a:rPr lang="en-US" altLang="zh-CN" sz="2400" b="1" dirty="0">
                <a:solidFill>
                  <a:srgbClr val="C00000"/>
                </a:solidFill>
                <a:latin typeface="微软雅黑" panose="020B0503020204020204" pitchFamily="34" charset="-122"/>
                <a:ea typeface="微软雅黑" panose="020B0503020204020204" pitchFamily="34" charset="-122"/>
              </a:rPr>
              <a:t>Encoder</a:t>
            </a:r>
            <a:r>
              <a:rPr lang="zh-CN" altLang="en-US" sz="2400" b="1" dirty="0">
                <a:solidFill>
                  <a:srgbClr val="C00000"/>
                </a:solidFill>
                <a:latin typeface="微软雅黑" panose="020B0503020204020204" pitchFamily="34" charset="-122"/>
                <a:ea typeface="微软雅黑" panose="020B0503020204020204" pitchFamily="34" charset="-122"/>
              </a:rPr>
              <a:t>建立过程</a:t>
            </a:r>
            <a:r>
              <a:rPr lang="en-US" altLang="zh-CN" sz="2400" b="1" dirty="0">
                <a:solidFill>
                  <a:srgbClr val="C00000"/>
                </a:solidFill>
                <a:latin typeface="微软雅黑" panose="020B0503020204020204" pitchFamily="34" charset="-122"/>
                <a:ea typeface="微软雅黑" panose="020B0503020204020204" pitchFamily="34" charset="-122"/>
              </a:rPr>
              <a:t>【</a:t>
            </a:r>
            <a:r>
              <a:rPr lang="zh-CN" altLang="en-US" sz="2400" b="1" dirty="0">
                <a:solidFill>
                  <a:srgbClr val="C00000"/>
                </a:solidFill>
                <a:latin typeface="微软雅黑" panose="020B0503020204020204" pitchFamily="34" charset="-122"/>
                <a:ea typeface="微软雅黑" panose="020B0503020204020204" pitchFamily="34" charset="-122"/>
              </a:rPr>
              <a:t>重点</a:t>
            </a:r>
            <a:r>
              <a:rPr lang="en-US" altLang="zh-CN" sz="2400" b="1" dirty="0">
                <a:solidFill>
                  <a:srgbClr val="C00000"/>
                </a:solidFill>
                <a:latin typeface="微软雅黑" panose="020B0503020204020204" pitchFamily="34" charset="-122"/>
                <a:ea typeface="微软雅黑" panose="020B0503020204020204" pitchFamily="34" charset="-122"/>
              </a:rPr>
              <a:t>】</a:t>
            </a:r>
          </a:p>
          <a:p>
            <a:pPr marL="742950" lvl="1" indent="-285750">
              <a:lnSpc>
                <a:spcPct val="150000"/>
              </a:lnSpc>
              <a:buFont typeface="Wingdings" panose="05000000000000000000" pitchFamily="2" charset="2"/>
              <a:buChar char="ü"/>
            </a:pPr>
            <a:r>
              <a:rPr lang="zh-CN" altLang="en-US" sz="2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输入层、</a:t>
            </a:r>
            <a:r>
              <a:rPr lang="en-US" altLang="zh-CN" sz="2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Embedding</a:t>
            </a:r>
            <a:r>
              <a:rPr lang="zh-CN" altLang="en-US" sz="2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a:t>
            </a:r>
            <a:r>
              <a:rPr lang="en-US" altLang="zh-CN" sz="2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LSTM</a:t>
            </a:r>
            <a:r>
              <a:rPr lang="zh-CN" altLang="en-US" sz="2400" dirty="0">
                <a:solidFill>
                  <a:srgbClr val="000000"/>
                </a:solidFill>
                <a:latin typeface="微软雅黑" panose="020B0503020204020204" pitchFamily="34" charset="-122"/>
                <a:ea typeface="微软雅黑" panose="020B0503020204020204" pitchFamily="34" charset="-122"/>
                <a:cs typeface="Courier New" panose="02070309020205020404" pitchFamily="49" charset="0"/>
              </a:rPr>
              <a:t>、输出层</a:t>
            </a:r>
            <a:endParaRPr lang="zh-CN" altLang="en-US" sz="2400" dirty="0">
              <a:solidFill>
                <a:srgbClr val="000000"/>
              </a:solidFill>
              <a:latin typeface="Courier New" panose="02070309020205020404" pitchFamily="49" charset="0"/>
              <a:ea typeface="微软雅黑" panose="020B0503020204020204" pitchFamily="34" charset="-122"/>
              <a:cs typeface="Courier New" panose="02070309020205020404" pitchFamily="49" charset="0"/>
            </a:endParaRPr>
          </a:p>
        </p:txBody>
      </p:sp>
      <p:sp>
        <p:nvSpPr>
          <p:cNvPr id="4" name="Rectangle 1"/>
          <p:cNvSpPr>
            <a:spLocks noChangeArrowheads="1"/>
          </p:cNvSpPr>
          <p:nvPr/>
        </p:nvSpPr>
        <p:spPr bwMode="auto">
          <a:xfrm>
            <a:off x="0" y="2315600"/>
            <a:ext cx="9144000" cy="452431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indent="269875" eaLnBrk="0" fontAlgn="base" hangingPunct="0">
              <a:spcBef>
                <a:spcPct val="0"/>
              </a:spcBef>
              <a:spcAft>
                <a:spcPct val="0"/>
              </a:spcAft>
            </a:pP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from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keras.layers</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 import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Input,LSTM,Dense,Embedding</a:t>
            </a:r>
            <a:endPar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269875" eaLnBrk="0" fontAlgn="base" hangingPunct="0">
              <a:spcBef>
                <a:spcPct val="0"/>
              </a:spcBef>
              <a:spcAft>
                <a:spcPct val="0"/>
              </a:spcAft>
            </a:pP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from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keras.models</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 import Model,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load_model</a:t>
            </a:r>
            <a:endPar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269875" eaLnBrk="0" fontAlgn="base" hangingPunct="0">
              <a:spcBef>
                <a:spcPct val="0"/>
              </a:spcBef>
              <a:spcAft>
                <a:spcPct val="0"/>
              </a:spcAft>
            </a:pP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hidden_size_1 = 64</a:t>
            </a:r>
          </a:p>
          <a:p>
            <a:pPr indent="269875" eaLnBrk="0" fontAlgn="base" hangingPunct="0">
              <a:spcBef>
                <a:spcPct val="0"/>
              </a:spcBef>
              <a:spcAft>
                <a:spcPct val="0"/>
              </a:spcAft>
            </a:pP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hidden_size_2 = 128</a:t>
            </a:r>
          </a:p>
          <a:p>
            <a:pPr indent="269875" eaLnBrk="0" fontAlgn="base" hangingPunct="0">
              <a:spcBef>
                <a:spcPct val="0"/>
              </a:spcBef>
              <a:spcAft>
                <a:spcPct val="0"/>
              </a:spcAft>
            </a:pPr>
            <a:endPar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269875" eaLnBrk="0" fontAlgn="base" hangingPunct="0">
              <a:spcBef>
                <a:spcPct val="0"/>
              </a:spcBef>
              <a:spcAft>
                <a:spcPct val="0"/>
              </a:spcAft>
            </a:pP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encoder_input</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 = </a:t>
            </a:r>
            <a:r>
              <a:rPr lang="en-US" altLang="zh-CN" sz="2400" dirty="0">
                <a:solidFill>
                  <a:srgbClr val="002060"/>
                </a:solidFill>
                <a:latin typeface="Calibri" panose="020F0502020204030204" pitchFamily="34" charset="0"/>
                <a:ea typeface="Calibri" panose="020F0502020204030204" pitchFamily="34" charset="0"/>
                <a:cs typeface="Calibri" panose="020F0502020204030204" pitchFamily="34" charset="0"/>
              </a:rPr>
              <a:t>Input</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(shape =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max_length</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indent="269875" eaLnBrk="0" fontAlgn="base" hangingPunct="0">
              <a:spcBef>
                <a:spcPct val="0"/>
              </a:spcBef>
              <a:spcAft>
                <a:spcPct val="0"/>
              </a:spcAft>
            </a:pP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x = </a:t>
            </a:r>
            <a:r>
              <a:rPr lang="en-US" altLang="zh-CN" sz="2400" b="1" dirty="0">
                <a:solidFill>
                  <a:srgbClr val="002060"/>
                </a:solidFill>
                <a:latin typeface="Calibri" panose="020F0502020204030204" pitchFamily="34" charset="0"/>
                <a:ea typeface="Calibri" panose="020F0502020204030204" pitchFamily="34" charset="0"/>
                <a:cs typeface="Calibri" panose="020F0502020204030204" pitchFamily="34" charset="0"/>
              </a:rPr>
              <a:t>Embedding</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eng_vocab_size</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 hidden_size_1,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mask_zero</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=True, name='ENG')(</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encoder_input</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a:t>
            </a:r>
          </a:p>
          <a:p>
            <a:pPr indent="269875" eaLnBrk="0" fontAlgn="base" hangingPunct="0">
              <a:spcBef>
                <a:spcPct val="0"/>
              </a:spcBef>
              <a:spcAft>
                <a:spcPct val="0"/>
              </a:spcAft>
            </a:pP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encoder_output,encoder_h,encoder_c</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 = </a:t>
            </a:r>
            <a:r>
              <a:rPr lang="en-US" altLang="zh-CN" sz="2400" b="1" dirty="0">
                <a:solidFill>
                  <a:srgbClr val="002060"/>
                </a:solidFill>
                <a:latin typeface="Calibri" panose="020F0502020204030204" pitchFamily="34" charset="0"/>
                <a:ea typeface="Calibri" panose="020F0502020204030204" pitchFamily="34" charset="0"/>
                <a:cs typeface="Calibri" panose="020F0502020204030204" pitchFamily="34" charset="0"/>
              </a:rPr>
              <a:t>LSTM</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(hidden_size_2, </a:t>
            </a: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return_state</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=True, name='Encoder')(x)</a:t>
            </a:r>
          </a:p>
          <a:p>
            <a:pPr indent="269875" eaLnBrk="0" fontAlgn="base" hangingPunct="0">
              <a:spcBef>
                <a:spcPct val="0"/>
              </a:spcBef>
              <a:spcAft>
                <a:spcPct val="0"/>
              </a:spcAft>
            </a:pPr>
            <a:endPar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indent="269875" eaLnBrk="0" fontAlgn="base" hangingPunct="0">
              <a:spcBef>
                <a:spcPct val="0"/>
              </a:spcBef>
              <a:spcAft>
                <a:spcPct val="0"/>
              </a:spcAft>
            </a:pPr>
            <a:r>
              <a:rPr lang="en-US" altLang="zh-CN" sz="2400" dirty="0" err="1">
                <a:solidFill>
                  <a:srgbClr val="000000"/>
                </a:solidFill>
                <a:latin typeface="Calibri" panose="020F0502020204030204" pitchFamily="34" charset="0"/>
                <a:ea typeface="Calibri" panose="020F0502020204030204" pitchFamily="34" charset="0"/>
                <a:cs typeface="Calibri" panose="020F0502020204030204" pitchFamily="34" charset="0"/>
              </a:rPr>
              <a:t>encoder_state</a:t>
            </a:r>
            <a:r>
              <a:rPr lang="en-US" altLang="zh-CN" sz="2400" dirty="0">
                <a:solidFill>
                  <a:srgbClr val="000000"/>
                </a:solidFill>
                <a:latin typeface="Calibri" panose="020F0502020204030204" pitchFamily="34" charset="0"/>
                <a:ea typeface="Calibri" panose="020F0502020204030204" pitchFamily="34" charset="0"/>
                <a:cs typeface="Calibri" panose="020F0502020204030204" pitchFamily="34" charset="0"/>
              </a:rPr>
              <a:t> = </a:t>
            </a:r>
            <a:r>
              <a:rPr lang="en-US" altLang="zh-CN" sz="2400" dirty="0">
                <a:solidFill>
                  <a:srgbClr val="002060"/>
                </a:solidFill>
                <a:latin typeface="Calibri" panose="020F0502020204030204" pitchFamily="34" charset="0"/>
                <a:ea typeface="Calibri" panose="020F0502020204030204" pitchFamily="34" charset="0"/>
                <a:cs typeface="Calibri" panose="020F0502020204030204" pitchFamily="34" charset="0"/>
              </a:rPr>
              <a:t>[</a:t>
            </a:r>
            <a:r>
              <a:rPr lang="en-US" altLang="zh-CN" sz="2400" dirty="0" err="1">
                <a:solidFill>
                  <a:srgbClr val="002060"/>
                </a:solidFill>
                <a:latin typeface="Calibri" panose="020F0502020204030204" pitchFamily="34" charset="0"/>
                <a:ea typeface="Calibri" panose="020F0502020204030204" pitchFamily="34" charset="0"/>
                <a:cs typeface="Calibri" panose="020F0502020204030204" pitchFamily="34" charset="0"/>
              </a:rPr>
              <a:t>encoder_h,encoder_c</a:t>
            </a:r>
            <a:r>
              <a:rPr lang="en-US" altLang="zh-CN" sz="2400" dirty="0">
                <a:solidFill>
                  <a:srgbClr val="002060"/>
                </a:solidFill>
                <a:latin typeface="Calibri" panose="020F0502020204030204" pitchFamily="34" charset="0"/>
                <a:ea typeface="Calibri" panose="020F0502020204030204" pitchFamily="34" charset="0"/>
                <a:cs typeface="Calibri" panose="020F0502020204030204" pitchFamily="34" charset="0"/>
              </a:rPr>
              <a:t>]</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提问与答疑</a:t>
            </a:r>
          </a:p>
        </p:txBody>
      </p:sp>
      <p:sp>
        <p:nvSpPr>
          <p:cNvPr id="9" name="文本框 8"/>
          <p:cNvSpPr txBox="1"/>
          <p:nvPr/>
        </p:nvSpPr>
        <p:spPr>
          <a:xfrm>
            <a:off x="1905000" y="3136612"/>
            <a:ext cx="5943600" cy="646331"/>
          </a:xfrm>
          <a:prstGeom prst="rect">
            <a:avLst/>
          </a:prstGeom>
          <a:noFill/>
        </p:spPr>
        <p:txBody>
          <a:bodyPr wrap="square" rtlCol="0">
            <a:spAutoFit/>
          </a:bodyPr>
          <a:lstStyle/>
          <a:p>
            <a:pPr eaLnBrk="0" fontAlgn="base" hangingPunct="0">
              <a:spcBef>
                <a:spcPct val="0"/>
              </a:spcBef>
              <a:spcAft>
                <a:spcPct val="0"/>
              </a:spcAft>
            </a:pPr>
            <a:r>
              <a:rPr lang="zh-CN" altLang="en-US" sz="3600" dirty="0">
                <a:solidFill>
                  <a:srgbClr val="FF0000"/>
                </a:solidFill>
                <a:highlight>
                  <a:srgbClr val="FFFF00"/>
                </a:highlight>
                <a:latin typeface="Arial" panose="020B0604020202020204" pitchFamily="34" charset="0"/>
                <a:cs typeface="Arial" panose="020B0604020202020204" pitchFamily="34" charset="0"/>
              </a:rPr>
              <a:t>祝大家取得好成绩！！！</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复习指引</a:t>
            </a:r>
          </a:p>
        </p:txBody>
      </p:sp>
      <p:sp>
        <p:nvSpPr>
          <p:cNvPr id="3" name="文本框 153603"/>
          <p:cNvSpPr txBox="1">
            <a:spLocks noChangeArrowheads="1"/>
          </p:cNvSpPr>
          <p:nvPr/>
        </p:nvSpPr>
        <p:spPr bwMode="auto">
          <a:xfrm>
            <a:off x="1839613" y="2563614"/>
            <a:ext cx="5582679" cy="1383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Font typeface="Wingdings" panose="05000000000000000000" pitchFamily="2" charset="2"/>
              <a:buChar char="v"/>
              <a:defRPr sz="2800" b="1">
                <a:solidFill>
                  <a:schemeClr val="hlink"/>
                </a:solidFill>
                <a:latin typeface="Verdana" panose="020B060403050404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Font typeface="Wingdings" panose="05000000000000000000" pitchFamily="2" charset="2"/>
              <a:buChar char="•"/>
              <a:defRPr sz="2400">
                <a:solidFill>
                  <a:schemeClr val="tx1"/>
                </a:solidFill>
                <a:latin typeface="Arial" panose="020B0604020202020204" pitchFamily="34" charset="0"/>
              </a:defRPr>
            </a:lvl3pPr>
            <a:lvl4pPr marL="1600200" indent="-228600">
              <a:spcBef>
                <a:spcPct val="20000"/>
              </a:spcBef>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Wingdings" panose="05000000000000000000" pitchFamily="2" charset="2"/>
              <a:buChar char="»"/>
              <a:defRPr sz="2000">
                <a:solidFill>
                  <a:schemeClr val="tx1"/>
                </a:solidFill>
                <a:latin typeface="Arial" panose="020B0604020202020204" pitchFamily="34" charset="0"/>
              </a:defRPr>
            </a:lvl9pPr>
          </a:lstStyle>
          <a:p>
            <a:pPr algn="ctr" eaLnBrk="0" fontAlgn="base" hangingPunct="0">
              <a:lnSpc>
                <a:spcPct val="120000"/>
              </a:lnSpc>
              <a:spcBef>
                <a:spcPct val="50000"/>
              </a:spcBef>
              <a:spcAft>
                <a:spcPct val="0"/>
              </a:spcAft>
              <a:buClrTx/>
              <a:buNone/>
              <a:defRPr/>
            </a:pPr>
            <a:r>
              <a:rPr lang="zh-CN" altLang="en-US" sz="3600" dirty="0">
                <a:solidFill>
                  <a:srgbClr val="000066"/>
                </a:solidFill>
                <a:latin typeface="黑体" panose="02010609060101010101" pitchFamily="49" charset="-122"/>
                <a:ea typeface="黑体" panose="02010609060101010101" pitchFamily="49" charset="-122"/>
              </a:rPr>
              <a:t>每章重点概念</a:t>
            </a:r>
          </a:p>
          <a:p>
            <a:pPr algn="ctr" eaLnBrk="0" fontAlgn="base" hangingPunct="0">
              <a:lnSpc>
                <a:spcPct val="120000"/>
              </a:lnSpc>
              <a:spcBef>
                <a:spcPct val="50000"/>
              </a:spcBef>
              <a:spcAft>
                <a:spcPct val="0"/>
              </a:spcAft>
              <a:buClrTx/>
              <a:buNone/>
              <a:defRPr/>
            </a:pPr>
            <a:r>
              <a:rPr lang="zh-CN" altLang="en-US" sz="2400" dirty="0">
                <a:solidFill>
                  <a:srgbClr val="000066"/>
                </a:solidFill>
                <a:latin typeface="黑体" panose="02010609060101010101" pitchFamily="49" charset="-122"/>
                <a:ea typeface="黑体" panose="02010609060101010101" pitchFamily="49" charset="-122"/>
              </a:rPr>
              <a:t>概念要记准确，不要张冠李戴！</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第一章</a:t>
            </a:r>
            <a:r>
              <a:rPr lang="en-US" altLang="zh-CN" sz="3200" b="1" dirty="0">
                <a:latin typeface="+mj-ea"/>
              </a:rPr>
              <a:t> NLP</a:t>
            </a:r>
            <a:r>
              <a:rPr lang="zh-CN" altLang="en-US" sz="3200" b="1" dirty="0">
                <a:latin typeface="+mj-ea"/>
              </a:rPr>
              <a:t>概述</a:t>
            </a:r>
          </a:p>
        </p:txBody>
      </p:sp>
      <p:sp>
        <p:nvSpPr>
          <p:cNvPr id="8" name="Content Placeholder 2"/>
          <p:cNvSpPr>
            <a:spLocks noGrp="1"/>
          </p:cNvSpPr>
          <p:nvPr>
            <p:ph idx="1"/>
          </p:nvPr>
        </p:nvSpPr>
        <p:spPr>
          <a:xfrm>
            <a:off x="243205" y="1106170"/>
            <a:ext cx="8658225" cy="5682615"/>
          </a:xfrm>
          <a:ln>
            <a:solidFill>
              <a:schemeClr val="bg2">
                <a:lumMod val="75000"/>
              </a:schemeClr>
            </a:solidFill>
          </a:ln>
        </p:spPr>
        <p:txBody>
          <a:bodyPr>
            <a:normAutofit/>
          </a:bodyPr>
          <a:lstStyle/>
          <a:p>
            <a:pPr latinLnBrk="0">
              <a:lnSpc>
                <a:spcPts val="3600"/>
              </a:lnSpc>
              <a:spcBef>
                <a:spcPts val="0"/>
              </a:spcBef>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自然语言</a:t>
            </a:r>
            <a:r>
              <a:rPr lang="en-US" altLang="zh-CN" b="1" dirty="0">
                <a:solidFill>
                  <a:schemeClr val="tx1"/>
                </a:solidFill>
                <a:latin typeface="Times New Roman" panose="02020603050405020304" charset="0"/>
                <a:cs typeface="Times New Roman" panose="02020603050405020304" charset="0"/>
              </a:rPr>
              <a:t>(Natural language)</a:t>
            </a:r>
            <a:r>
              <a:rPr lang="zh-CN" altLang="en-US" b="1" dirty="0">
                <a:solidFill>
                  <a:schemeClr val="tx1"/>
                </a:solidFill>
                <a:latin typeface="Times New Roman" panose="02020603050405020304" charset="0"/>
                <a:cs typeface="Times New Roman" panose="02020603050405020304" charset="0"/>
              </a:rPr>
              <a:t>：</a:t>
            </a:r>
            <a:r>
              <a:rPr lang="zh-CN" altLang="en-US" b="1" dirty="0">
                <a:solidFill>
                  <a:schemeClr val="tx1"/>
                </a:solidFill>
              </a:rPr>
              <a:t>通常是指一种自然地随文化演化的语言，如汉语、英语等。</a:t>
            </a:r>
            <a:endParaRPr lang="zh-CN" altLang="en-US" b="1" dirty="0"/>
          </a:p>
          <a:p>
            <a:pPr latinLnBrk="0">
              <a:lnSpc>
                <a:spcPts val="3600"/>
              </a:lnSpc>
              <a:spcBef>
                <a:spcPts val="0"/>
              </a:spcBef>
              <a:buFont typeface="Wingdings" panose="05000000000000000000" pitchFamily="2" charset="2"/>
              <a:buChar char="p"/>
            </a:pPr>
            <a:r>
              <a:rPr lang="zh-CN" altLang="en-US" b="1" dirty="0">
                <a:solidFill>
                  <a:srgbClr val="002060"/>
                </a:solidFill>
                <a:latin typeface="微软雅黑" panose="020B0503020204020204" pitchFamily="34" charset="-122"/>
                <a:ea typeface="微软雅黑" panose="020B0503020204020204" pitchFamily="34" charset="-122"/>
              </a:rPr>
              <a:t>人造语言</a:t>
            </a:r>
            <a:r>
              <a:rPr lang="zh-CN" altLang="en-US" b="1" dirty="0">
                <a:solidFill>
                  <a:schemeClr val="tx1"/>
                </a:solidFill>
              </a:rPr>
              <a:t>：是一种</a:t>
            </a:r>
            <a:r>
              <a:rPr lang="zh-CN" altLang="en-US" b="1" dirty="0">
                <a:solidFill>
                  <a:srgbClr val="C00000"/>
                </a:solidFill>
                <a:highlight>
                  <a:srgbClr val="FFFF00"/>
                </a:highlight>
              </a:rPr>
              <a:t>为某些特定目的而创造的语言</a:t>
            </a:r>
            <a:r>
              <a:rPr lang="zh-CN" altLang="en-US" b="1" dirty="0">
                <a:solidFill>
                  <a:schemeClr val="tx1"/>
                </a:solidFill>
              </a:rPr>
              <a:t>，如与机器打交道的机器语言</a:t>
            </a:r>
            <a:r>
              <a:rPr lang="en-US" altLang="zh-CN" b="1" dirty="0">
                <a:solidFill>
                  <a:srgbClr val="C00000"/>
                </a:solidFill>
                <a:latin typeface="Times New Roman" panose="02020603050405020304" charset="0"/>
                <a:cs typeface="Times New Roman" panose="02020603050405020304" charset="0"/>
              </a:rPr>
              <a:t>Python</a:t>
            </a:r>
            <a:r>
              <a:rPr lang="zh-CN" altLang="en-US" b="1" dirty="0">
                <a:solidFill>
                  <a:srgbClr val="C00000"/>
                </a:solidFill>
                <a:latin typeface="Times New Roman" panose="02020603050405020304" charset="0"/>
                <a:cs typeface="Times New Roman" panose="02020603050405020304" charset="0"/>
              </a:rPr>
              <a:t>、</a:t>
            </a:r>
            <a:r>
              <a:rPr lang="en-US" altLang="zh-CN" b="1" dirty="0">
                <a:solidFill>
                  <a:srgbClr val="C00000"/>
                </a:solidFill>
                <a:latin typeface="Times New Roman" panose="02020603050405020304" charset="0"/>
                <a:cs typeface="Times New Roman" panose="02020603050405020304" charset="0"/>
              </a:rPr>
              <a:t>C</a:t>
            </a:r>
            <a:r>
              <a:rPr lang="zh-CN" altLang="en-US" b="1" dirty="0">
                <a:solidFill>
                  <a:srgbClr val="C00000"/>
                </a:solidFill>
                <a:latin typeface="Times New Roman" panose="02020603050405020304" charset="0"/>
                <a:cs typeface="Times New Roman" panose="02020603050405020304" charset="0"/>
              </a:rPr>
              <a:t>、</a:t>
            </a:r>
            <a:r>
              <a:rPr lang="en-US" altLang="zh-CN" b="1" dirty="0">
                <a:solidFill>
                  <a:srgbClr val="C00000"/>
                </a:solidFill>
                <a:latin typeface="Times New Roman" panose="02020603050405020304" charset="0"/>
                <a:cs typeface="Times New Roman" panose="02020603050405020304" charset="0"/>
              </a:rPr>
              <a:t>Java</a:t>
            </a:r>
            <a:r>
              <a:rPr lang="zh-CN" altLang="en-US" b="1" dirty="0">
                <a:solidFill>
                  <a:schemeClr val="tx1"/>
                </a:solidFill>
              </a:rPr>
              <a:t>等。</a:t>
            </a:r>
          </a:p>
        </p:txBody>
      </p:sp>
      <p:sp>
        <p:nvSpPr>
          <p:cNvPr id="14" name="矩形 2"/>
          <p:cNvSpPr>
            <a:spLocks noChangeArrowheads="1"/>
          </p:cNvSpPr>
          <p:nvPr/>
        </p:nvSpPr>
        <p:spPr bwMode="auto">
          <a:xfrm>
            <a:off x="297815" y="2962910"/>
            <a:ext cx="8731250" cy="1732915"/>
          </a:xfrm>
          <a:prstGeom prst="rect">
            <a:avLst/>
          </a:prstGeom>
          <a:noFill/>
          <a:ln w="9525">
            <a:noFill/>
            <a:miter lim="800000"/>
          </a:ln>
        </p:spPr>
        <p:txBody>
          <a:bodyPr wrap="square">
            <a:spAutoFit/>
          </a:bodyPr>
          <a:lstStyle/>
          <a:p>
            <a:pPr indent="-342900" fontAlgn="auto">
              <a:lnSpc>
                <a:spcPts val="3200"/>
              </a:lnSpc>
              <a:spcAft>
                <a:spcPts val="0"/>
              </a:spcAft>
              <a:buFont typeface="Wingdings" panose="05000000000000000000" pitchFamily="2" charset="2"/>
              <a:buChar char="p"/>
            </a:pPr>
            <a:r>
              <a:rPr lang="zh-CN" altLang="zh-CN" sz="2400" b="1" spc="35"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自然语言处理</a:t>
            </a:r>
            <a:r>
              <a:rPr lang="zh-CN" altLang="zh-CN" sz="2400" spc="35"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sz="2400" dirty="0">
                <a:solidFill>
                  <a:srgbClr val="C00000"/>
                </a:solidFill>
              </a:rPr>
              <a:t> </a:t>
            </a:r>
            <a:r>
              <a:rPr lang="en-US" altLang="zh-CN" sz="2400" spc="35" dirty="0">
                <a:latin typeface="微软雅黑" panose="020B0503020204020204" pitchFamily="34" charset="-122"/>
                <a:ea typeface="微软雅黑" panose="020B0503020204020204" pitchFamily="34" charset="-122"/>
                <a:cs typeface="宋体" panose="02010600030101010101" pitchFamily="2" charset="-122"/>
              </a:rPr>
              <a:t>Natural Language Processing, </a:t>
            </a:r>
            <a:r>
              <a:rPr lang="en-US" altLang="zh-CN" sz="2400" dirty="0"/>
              <a:t> </a:t>
            </a:r>
            <a:r>
              <a:rPr lang="en-US" altLang="zh-CN" sz="2400" b="1" spc="35"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NLP</a:t>
            </a:r>
            <a:r>
              <a:rPr lang="en-US" altLang="zh-CN" sz="2400" spc="35" dirty="0">
                <a:latin typeface="微软雅黑" panose="020B0503020204020204" pitchFamily="34" charset="-122"/>
                <a:ea typeface="微软雅黑" panose="020B0503020204020204" pitchFamily="34" charset="-122"/>
                <a:cs typeface="宋体" panose="02010600030101010101" pitchFamily="2" charset="-122"/>
              </a:rPr>
              <a:t>)</a:t>
            </a:r>
            <a:r>
              <a:rPr lang="zh-CN" altLang="en-US" sz="2400" spc="35" dirty="0">
                <a:latin typeface="微软雅黑" panose="020B0503020204020204" pitchFamily="34" charset="-122"/>
                <a:ea typeface="微软雅黑" panose="020B0503020204020204" pitchFamily="34" charset="-122"/>
                <a:cs typeface="宋体" panose="02010600030101010101" pitchFamily="2" charset="-122"/>
              </a:rPr>
              <a:t>：</a:t>
            </a:r>
            <a:r>
              <a:rPr lang="zh-CN" altLang="zh-CN" sz="2400" spc="35" dirty="0">
                <a:latin typeface="微软雅黑" panose="020B0503020204020204" pitchFamily="34" charset="-122"/>
                <a:ea typeface="微软雅黑" panose="020B0503020204020204" pitchFamily="34" charset="-122"/>
                <a:cs typeface="宋体" panose="02010600030101010101" pitchFamily="2" charset="-122"/>
              </a:rPr>
              <a:t>是</a:t>
            </a:r>
            <a:r>
              <a:rPr lang="zh-CN" altLang="en-US" sz="2400" spc="35"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计算机科学领域</a:t>
            </a:r>
            <a:r>
              <a:rPr lang="zh-CN" altLang="en-US" sz="2400" spc="35" dirty="0">
                <a:latin typeface="微软雅黑" panose="020B0503020204020204" pitchFamily="34" charset="-122"/>
                <a:ea typeface="微软雅黑" panose="020B0503020204020204" pitchFamily="34" charset="-122"/>
                <a:cs typeface="宋体" panose="02010600030101010101" pitchFamily="2" charset="-122"/>
              </a:rPr>
              <a:t>与</a:t>
            </a:r>
            <a:r>
              <a:rPr lang="zh-CN" altLang="en-US" sz="2400" spc="35" dirty="0">
                <a:solidFill>
                  <a:srgbClr val="C00000"/>
                </a:solidFill>
                <a:latin typeface="微软雅黑" panose="020B0503020204020204" pitchFamily="34" charset="-122"/>
                <a:ea typeface="微软雅黑" panose="020B0503020204020204" pitchFamily="34" charset="-122"/>
                <a:cs typeface="宋体" panose="02010600030101010101" pitchFamily="2" charset="-122"/>
              </a:rPr>
              <a:t>人工智能领域</a:t>
            </a:r>
            <a:r>
              <a:rPr lang="zh-CN" altLang="en-US" sz="2400" spc="35" dirty="0">
                <a:latin typeface="微软雅黑" panose="020B0503020204020204" pitchFamily="34" charset="-122"/>
                <a:ea typeface="微软雅黑" panose="020B0503020204020204" pitchFamily="34" charset="-122"/>
                <a:cs typeface="宋体" panose="02010600030101010101" pitchFamily="2" charset="-122"/>
              </a:rPr>
              <a:t>的一个重要研究方向，它研究用计算机来处理、理解以及运用人类语言（如中文、英文等），达到人与计算机之间进行有效通讯。</a:t>
            </a:r>
            <a:endParaRPr lang="en-US" altLang="zh-CN" sz="2400" spc="35" dirty="0">
              <a:latin typeface="微软雅黑" panose="020B0503020204020204" pitchFamily="34" charset="-122"/>
              <a:ea typeface="微软雅黑" panose="020B0503020204020204" pitchFamily="34" charset="-122"/>
              <a:cs typeface="宋体" panose="02010600030101010101" pitchFamily="2" charset="-122"/>
            </a:endParaRPr>
          </a:p>
        </p:txBody>
      </p:sp>
      <p:sp>
        <p:nvSpPr>
          <p:cNvPr id="5" name="矩形 4"/>
          <p:cNvSpPr/>
          <p:nvPr/>
        </p:nvSpPr>
        <p:spPr>
          <a:xfrm>
            <a:off x="243271" y="4695592"/>
            <a:ext cx="8969877" cy="1200329"/>
          </a:xfrm>
          <a:prstGeom prst="rect">
            <a:avLst/>
          </a:prstGeom>
        </p:spPr>
        <p:txBody>
          <a:bodyPr wrap="square">
            <a:spAutoFit/>
          </a:bodyPr>
          <a:lstStyle/>
          <a:p>
            <a:pPr marL="285750" indent="-285750">
              <a:buFont typeface="Wingdings" panose="05000000000000000000" pitchFamily="2" charset="2"/>
              <a:buChar char="p"/>
            </a:pPr>
            <a:r>
              <a:rPr lang="zh-CN" altLang="en-US" sz="2400" b="1" dirty="0">
                <a:solidFill>
                  <a:srgbClr val="002060"/>
                </a:solidFill>
                <a:latin typeface="黑体" panose="02010609060101010101" pitchFamily="49" charset="-122"/>
                <a:ea typeface="黑体" panose="02010609060101010101" pitchFamily="49" charset="-122"/>
              </a:rPr>
              <a:t>语料库</a:t>
            </a:r>
            <a:r>
              <a:rPr lang="en-US" altLang="zh-CN" sz="2400" b="1" dirty="0">
                <a:solidFill>
                  <a:srgbClr val="002060"/>
                </a:solidFill>
                <a:latin typeface="黑体" panose="02010609060101010101" pitchFamily="49" charset="-122"/>
                <a:ea typeface="黑体" panose="02010609060101010101" pitchFamily="49" charset="-122"/>
              </a:rPr>
              <a:t>:</a:t>
            </a:r>
            <a:r>
              <a:rPr lang="zh-CN" altLang="en-US" sz="2400" dirty="0">
                <a:solidFill>
                  <a:prstClr val="black"/>
                </a:solidFill>
                <a:latin typeface="黑体" panose="02010609060101010101" pitchFamily="49" charset="-122"/>
                <a:ea typeface="黑体" panose="02010609060101010101" pitchFamily="49" charset="-122"/>
              </a:rPr>
              <a:t>是为某一个或多个应用而专门收集的、有一定结构的、有代表性的、可以被计算机程序检索的、具有一定规模的语料的集合。</a:t>
            </a:r>
            <a:endParaRPr lang="en-US" altLang="zh-CN" sz="2400" b="1" dirty="0">
              <a:solidFill>
                <a:prstClr val="black"/>
              </a:solidFill>
              <a:latin typeface="黑体" panose="02010609060101010101" pitchFamily="49" charset="-122"/>
              <a:ea typeface="黑体" panose="02010609060101010101" pitchFamily="49" charset="-122"/>
            </a:endParaRPr>
          </a:p>
        </p:txBody>
      </p:sp>
      <p:sp>
        <p:nvSpPr>
          <p:cNvPr id="6" name="矩形 5"/>
          <p:cNvSpPr/>
          <p:nvPr/>
        </p:nvSpPr>
        <p:spPr>
          <a:xfrm>
            <a:off x="297638" y="6321643"/>
            <a:ext cx="8161245" cy="460375"/>
          </a:xfrm>
          <a:prstGeom prst="rect">
            <a:avLst/>
          </a:prstGeom>
        </p:spPr>
        <p:txBody>
          <a:bodyPr wrap="square">
            <a:spAutoFit/>
          </a:bodyPr>
          <a:lstStyle/>
          <a:p>
            <a:pPr marL="342900" indent="-342900">
              <a:buFont typeface="Arial" panose="020B0604020202020204" pitchFamily="34" charset="0"/>
              <a:buChar char="•"/>
            </a:pPr>
            <a:r>
              <a:rPr lang="zh-CN" altLang="en-US" sz="2400" b="1" dirty="0">
                <a:solidFill>
                  <a:srgbClr val="0070C0"/>
                </a:solidFill>
                <a:latin typeface="微软雅黑" panose="020B0503020204020204" pitchFamily="34" charset="-122"/>
                <a:ea typeface="微软雅黑" panose="020B0503020204020204" pitchFamily="34" charset="-122"/>
              </a:rPr>
              <a:t>巧妇难为无米之炊，</a:t>
            </a:r>
            <a:r>
              <a:rPr lang="zh-CN" altLang="en-US" sz="2400" b="1" dirty="0">
                <a:solidFill>
                  <a:srgbClr val="C00000"/>
                </a:solidFill>
                <a:latin typeface="微软雅黑" panose="020B0503020204020204" pitchFamily="34" charset="-122"/>
                <a:ea typeface="微软雅黑" panose="020B0503020204020204" pitchFamily="34" charset="-122"/>
              </a:rPr>
              <a:t>语料库</a:t>
            </a:r>
            <a:r>
              <a:rPr lang="zh-CN" altLang="en-US" sz="2400" b="1" dirty="0">
                <a:solidFill>
                  <a:srgbClr val="0070C0"/>
                </a:solidFill>
                <a:latin typeface="微软雅黑" panose="020B0503020204020204" pitchFamily="34" charset="-122"/>
                <a:ea typeface="微软雅黑" panose="020B0503020204020204" pitchFamily="34" charset="-122"/>
              </a:rPr>
              <a:t>就是</a:t>
            </a:r>
            <a:r>
              <a:rPr lang="en-US" altLang="zh-CN" sz="2400" b="1" dirty="0">
                <a:solidFill>
                  <a:srgbClr val="0070C0"/>
                </a:solidFill>
                <a:latin typeface="微软雅黑" panose="020B0503020204020204" pitchFamily="34" charset="-122"/>
                <a:ea typeface="微软雅黑" panose="020B0503020204020204" pitchFamily="34" charset="-122"/>
              </a:rPr>
              <a:t>NLP</a:t>
            </a:r>
            <a:r>
              <a:rPr lang="zh-CN" altLang="en-US" sz="2400" b="1" dirty="0">
                <a:solidFill>
                  <a:srgbClr val="0070C0"/>
                </a:solidFill>
                <a:latin typeface="微软雅黑" panose="020B0503020204020204" pitchFamily="34" charset="-122"/>
                <a:ea typeface="微软雅黑" panose="020B0503020204020204" pitchFamily="34" charset="-122"/>
              </a:rPr>
              <a:t>的“</a:t>
            </a:r>
            <a:r>
              <a:rPr lang="zh-CN" altLang="en-US" sz="2400" b="1" dirty="0">
                <a:solidFill>
                  <a:srgbClr val="C00000"/>
                </a:solidFill>
                <a:latin typeface="微软雅黑" panose="020B0503020204020204" pitchFamily="34" charset="-122"/>
                <a:ea typeface="微软雅黑" panose="020B0503020204020204" pitchFamily="34" charset="-122"/>
              </a:rPr>
              <a:t>米</a:t>
            </a:r>
            <a:r>
              <a:rPr lang="zh-CN" altLang="en-US" sz="2400" b="1" dirty="0">
                <a:solidFill>
                  <a:srgbClr val="0070C0"/>
                </a:solidFill>
                <a:latin typeface="微软雅黑" panose="020B0503020204020204" pitchFamily="34" charset="-122"/>
                <a:ea typeface="微软雅黑" panose="020B0503020204020204" pitchFamily="34" charset="-122"/>
              </a:rPr>
              <a:t>”。</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sp>
        <p:nvSpPr>
          <p:cNvPr id="7" name="矩形 6"/>
          <p:cNvSpPr/>
          <p:nvPr/>
        </p:nvSpPr>
        <p:spPr>
          <a:xfrm>
            <a:off x="241940" y="5895869"/>
            <a:ext cx="8693962" cy="461665"/>
          </a:xfrm>
          <a:prstGeom prst="rect">
            <a:avLst/>
          </a:prstGeom>
        </p:spPr>
        <p:txBody>
          <a:bodyPr wrap="square">
            <a:spAutoFit/>
          </a:bodyPr>
          <a:lstStyle/>
          <a:p>
            <a:pPr marL="285750" indent="-285750">
              <a:buFont typeface="Wingdings" panose="05000000000000000000" pitchFamily="2" charset="2"/>
              <a:buChar char="p"/>
            </a:pPr>
            <a:r>
              <a:rPr lang="zh-CN" altLang="en-US" sz="2400" b="1" dirty="0">
                <a:solidFill>
                  <a:srgbClr val="002060"/>
                </a:solidFill>
                <a:latin typeface="黑体" panose="02010609060101010101" pitchFamily="49" charset="-122"/>
                <a:ea typeface="黑体" panose="02010609060101010101" pitchFamily="49" charset="-122"/>
              </a:rPr>
              <a:t>语料库</a:t>
            </a:r>
            <a:r>
              <a:rPr lang="zh-CN" altLang="en-US" sz="2400" dirty="0">
                <a:solidFill>
                  <a:prstClr val="black"/>
                </a:solidFill>
                <a:latin typeface="黑体" panose="02010609060101010101" pitchFamily="49" charset="-122"/>
                <a:ea typeface="黑体" panose="02010609060101010101" pitchFamily="49" charset="-122"/>
              </a:rPr>
              <a:t>的实质是经过科学取样和加工的大规模</a:t>
            </a:r>
            <a:r>
              <a:rPr lang="zh-CN" altLang="en-US" sz="2400" b="1" dirty="0">
                <a:solidFill>
                  <a:srgbClr val="002060"/>
                </a:solidFill>
                <a:latin typeface="黑体" panose="02010609060101010101" pitchFamily="49" charset="-122"/>
                <a:ea typeface="黑体" panose="02010609060101010101" pitchFamily="49" charset="-122"/>
              </a:rPr>
              <a:t>电子文本库</a:t>
            </a:r>
            <a:r>
              <a:rPr lang="zh-CN" altLang="en-US" sz="2400" dirty="0">
                <a:solidFill>
                  <a:prstClr val="black"/>
                </a:solidFill>
                <a:latin typeface="黑体" panose="02010609060101010101" pitchFamily="49" charset="-122"/>
                <a:ea typeface="黑体" panose="02010609060101010101" pitchFamily="49" charset="-122"/>
              </a:rPr>
              <a:t>。</a:t>
            </a:r>
            <a:endParaRPr lang="en-US" altLang="zh-CN" sz="2400" dirty="0">
              <a:solidFill>
                <a:prstClr val="black"/>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第一章</a:t>
            </a:r>
            <a:r>
              <a:rPr lang="en-US" altLang="zh-CN" sz="3200" b="1" dirty="0">
                <a:latin typeface="+mj-ea"/>
              </a:rPr>
              <a:t> NLP</a:t>
            </a:r>
            <a:r>
              <a:rPr lang="zh-CN" altLang="en-US" sz="3200" b="1" dirty="0">
                <a:latin typeface="+mj-ea"/>
              </a:rPr>
              <a:t>概述</a:t>
            </a:r>
          </a:p>
        </p:txBody>
      </p:sp>
      <p:sp>
        <p:nvSpPr>
          <p:cNvPr id="3" name="内容占位符 2"/>
          <p:cNvSpPr>
            <a:spLocks noGrp="1"/>
          </p:cNvSpPr>
          <p:nvPr>
            <p:ph idx="1"/>
          </p:nvPr>
        </p:nvSpPr>
        <p:spPr>
          <a:xfrm>
            <a:off x="100853" y="1157744"/>
            <a:ext cx="8942294" cy="854076"/>
          </a:xfrm>
        </p:spPr>
        <p:txBody>
          <a:bodyPr/>
          <a:lstStyle/>
          <a:p>
            <a:pPr>
              <a:buFont typeface="Wingdings" panose="05000000000000000000" pitchFamily="2" charset="2"/>
              <a:buChar char="p"/>
            </a:pPr>
            <a:r>
              <a:rPr lang="zh-CN" altLang="zh-CN" kern="100" dirty="0">
                <a:solidFill>
                  <a:srgbClr val="0070C0"/>
                </a:solidFill>
                <a:latin typeface="微软雅黑" panose="020B0503020204020204" pitchFamily="34" charset="-122"/>
                <a:ea typeface="微软雅黑" panose="020B0503020204020204" pitchFamily="34" charset="-122"/>
                <a:cs typeface="Times New Roman" panose="02020603050405020304" charset="0"/>
              </a:rPr>
              <a:t>中文</a:t>
            </a:r>
            <a:r>
              <a:rPr lang="en-US" altLang="zh-CN" kern="100" dirty="0">
                <a:solidFill>
                  <a:srgbClr val="0070C0"/>
                </a:solidFill>
                <a:latin typeface="微软雅黑" panose="020B0503020204020204" pitchFamily="34" charset="-122"/>
                <a:ea typeface="微软雅黑" panose="020B0503020204020204" pitchFamily="34" charset="-122"/>
                <a:cs typeface="Times New Roman" panose="02020603050405020304" charset="0"/>
              </a:rPr>
              <a:t>NLP</a:t>
            </a:r>
            <a:r>
              <a:rPr lang="zh-CN" altLang="en-US" kern="100" dirty="0">
                <a:solidFill>
                  <a:srgbClr val="0070C0"/>
                </a:solidFill>
                <a:latin typeface="微软雅黑" panose="020B0503020204020204" pitchFamily="34" charset="-122"/>
                <a:ea typeface="微软雅黑" panose="020B0503020204020204" pitchFamily="34" charset="-122"/>
                <a:cs typeface="Times New Roman" panose="02020603050405020304" charset="0"/>
              </a:rPr>
              <a:t>基本</a:t>
            </a:r>
            <a:r>
              <a:rPr lang="zh-CN" altLang="zh-CN" kern="100" dirty="0">
                <a:solidFill>
                  <a:srgbClr val="0070C0"/>
                </a:solidFill>
                <a:latin typeface="微软雅黑" panose="020B0503020204020204" pitchFamily="34" charset="-122"/>
                <a:ea typeface="微软雅黑" panose="020B0503020204020204" pitchFamily="34" charset="-122"/>
                <a:cs typeface="Times New Roman" panose="02020603050405020304" charset="0"/>
              </a:rPr>
              <a:t>流程</a:t>
            </a:r>
            <a:r>
              <a:rPr lang="zh-CN" altLang="en-US" kern="100" dirty="0">
                <a:solidFill>
                  <a:srgbClr val="0070C0"/>
                </a:solidFill>
                <a:latin typeface="微软雅黑" panose="020B0503020204020204" pitchFamily="34" charset="-122"/>
                <a:ea typeface="微软雅黑" panose="020B0503020204020204" pitchFamily="34" charset="-122"/>
                <a:cs typeface="Times New Roman" panose="02020603050405020304" charset="0"/>
              </a:rPr>
              <a:t>：</a:t>
            </a:r>
            <a:endParaRPr lang="en-US" altLang="zh-CN" kern="100" dirty="0">
              <a:solidFill>
                <a:srgbClr val="0070C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4" name="矩形 3"/>
          <p:cNvSpPr/>
          <p:nvPr/>
        </p:nvSpPr>
        <p:spPr>
          <a:xfrm>
            <a:off x="221503" y="1787604"/>
            <a:ext cx="8821644" cy="4832092"/>
          </a:xfrm>
          <a:prstGeom prst="rect">
            <a:avLst/>
          </a:prstGeom>
        </p:spPr>
        <p:txBody>
          <a:bodyPr wrap="square">
            <a:spAutoFit/>
          </a:bodyPr>
          <a:lstStyle/>
          <a:p>
            <a:pPr marL="514350" indent="-514350" eaLnBrk="0" hangingPunct="0">
              <a:lnSpc>
                <a:spcPct val="150000"/>
              </a:lnSpc>
              <a:spcBef>
                <a:spcPts val="0"/>
              </a:spcBef>
              <a:buFont typeface="+mj-ea"/>
              <a:buAutoNum type="circleNumDbPlain"/>
            </a:pPr>
            <a:r>
              <a:rPr lang="zh-CN"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语料获取</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a:p>
            <a:pPr marL="514350" indent="-514350" eaLnBrk="0" hangingPunct="0">
              <a:lnSpc>
                <a:spcPct val="150000"/>
              </a:lnSpc>
              <a:spcBef>
                <a:spcPts val="0"/>
              </a:spcBef>
              <a:buFont typeface="+mj-ea"/>
              <a:buAutoNum type="circleNumDbPlain"/>
            </a:pPr>
            <a:r>
              <a:rPr lang="zh-CN"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语料预处理</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a:p>
            <a:pPr marL="514350" indent="-514350" eaLnBrk="0" hangingPunct="0">
              <a:lnSpc>
                <a:spcPct val="200000"/>
              </a:lnSpc>
              <a:spcBef>
                <a:spcPts val="2400"/>
              </a:spcBef>
              <a:buFont typeface="+mj-ea"/>
              <a:buAutoNum type="circleNumDbPlain"/>
            </a:pPr>
            <a:r>
              <a:rPr lang="zh-CN"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文本向量化</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a:p>
            <a:pPr eaLnBrk="0" hangingPunct="0">
              <a:lnSpc>
                <a:spcPct val="200000"/>
              </a:lnSpc>
              <a:spcBef>
                <a:spcPts val="0"/>
              </a:spcBef>
            </a:pP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a:p>
            <a:pPr marL="514350" indent="-514350" eaLnBrk="0" hangingPunct="0">
              <a:lnSpc>
                <a:spcPct val="200000"/>
              </a:lnSpc>
              <a:spcBef>
                <a:spcPts val="0"/>
              </a:spcBef>
              <a:buFont typeface="+mj-ea"/>
              <a:buAutoNum type="circleNumDbPlain" startAt="4"/>
            </a:pPr>
            <a:r>
              <a:rPr lang="zh-CN"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模型构建</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a:p>
            <a:pPr marL="514350" indent="-514350" eaLnBrk="0" hangingPunct="0">
              <a:lnSpc>
                <a:spcPct val="150000"/>
              </a:lnSpc>
              <a:spcBef>
                <a:spcPts val="0"/>
              </a:spcBef>
              <a:buFont typeface="+mj-ea"/>
              <a:buAutoNum type="circleNumDbPlain" startAt="4"/>
            </a:pPr>
            <a:r>
              <a:rPr lang="zh-CN"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模型训练</a:t>
            </a: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a:p>
            <a:pPr marL="514350" indent="-514350" eaLnBrk="0" hangingPunct="0">
              <a:lnSpc>
                <a:spcPct val="150000"/>
              </a:lnSpc>
              <a:spcBef>
                <a:spcPts val="0"/>
              </a:spcBef>
              <a:buFont typeface="+mj-ea"/>
              <a:buAutoNum type="circleNumDbPlain" startAt="4"/>
            </a:pPr>
            <a:r>
              <a:rPr lang="zh-CN"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模型评价</a:t>
            </a: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5" name="矩形 4"/>
          <p:cNvSpPr/>
          <p:nvPr/>
        </p:nvSpPr>
        <p:spPr>
          <a:xfrm>
            <a:off x="2145440" y="2918988"/>
            <a:ext cx="4703835" cy="1938992"/>
          </a:xfrm>
          <a:prstGeom prst="rect">
            <a:avLst/>
          </a:prstGeom>
        </p:spPr>
        <p:txBody>
          <a:bodyPr wrap="square">
            <a:spAutoFit/>
          </a:bodyPr>
          <a:lstStyle/>
          <a:p>
            <a:pPr marL="720090"/>
            <a:r>
              <a:rPr lang="zh-CN" altLang="en-US" sz="2000" b="1" dirty="0">
                <a:solidFill>
                  <a:prstClr val="black"/>
                </a:solidFill>
                <a:latin typeface="仿宋" panose="02010609060101010101" pitchFamily="49" charset="-122"/>
                <a:ea typeface="仿宋" panose="02010609060101010101" pitchFamily="49" charset="-122"/>
              </a:rPr>
              <a:t>词袋模型（</a:t>
            </a:r>
            <a:r>
              <a:rPr lang="en-US" altLang="zh-CN" sz="2000" b="1" dirty="0">
                <a:solidFill>
                  <a:prstClr val="black"/>
                </a:solidFill>
                <a:latin typeface="仿宋" panose="02010609060101010101" pitchFamily="49" charset="-122"/>
                <a:ea typeface="仿宋" panose="02010609060101010101" pitchFamily="49" charset="-122"/>
              </a:rPr>
              <a:t>BOW</a:t>
            </a:r>
            <a:r>
              <a:rPr lang="zh-CN" altLang="en-US" sz="2000" b="1" dirty="0">
                <a:solidFill>
                  <a:prstClr val="black"/>
                </a:solidFill>
                <a:latin typeface="仿宋" panose="02010609060101010101" pitchFamily="49" charset="-122"/>
                <a:ea typeface="仿宋" panose="02010609060101010101" pitchFamily="49" charset="-122"/>
              </a:rPr>
              <a:t>）</a:t>
            </a:r>
            <a:endParaRPr lang="en-US" altLang="zh-CN" sz="2000" b="1" dirty="0">
              <a:solidFill>
                <a:prstClr val="black"/>
              </a:solidFill>
              <a:latin typeface="仿宋" panose="02010609060101010101" pitchFamily="49" charset="-122"/>
              <a:ea typeface="仿宋" panose="02010609060101010101" pitchFamily="49" charset="-122"/>
            </a:endParaRPr>
          </a:p>
          <a:p>
            <a:pPr marL="720090"/>
            <a:r>
              <a:rPr lang="zh-CN" altLang="en-US" sz="2000" b="1" dirty="0">
                <a:solidFill>
                  <a:prstClr val="black"/>
                </a:solidFill>
                <a:latin typeface="仿宋" panose="02010609060101010101" pitchFamily="49" charset="-122"/>
                <a:ea typeface="仿宋" panose="02010609060101010101" pitchFamily="49" charset="-122"/>
              </a:rPr>
              <a:t>独热表示（</a:t>
            </a:r>
            <a:r>
              <a:rPr lang="en-US" altLang="zh-CN" sz="2000" b="1" dirty="0">
                <a:solidFill>
                  <a:prstClr val="black"/>
                </a:solidFill>
                <a:latin typeface="仿宋" panose="02010609060101010101" pitchFamily="49" charset="-122"/>
                <a:ea typeface="仿宋" panose="02010609060101010101" pitchFamily="49" charset="-122"/>
              </a:rPr>
              <a:t>one-hot</a:t>
            </a:r>
            <a:r>
              <a:rPr lang="zh-CN" altLang="en-US" sz="2000" b="1" dirty="0">
                <a:solidFill>
                  <a:prstClr val="black"/>
                </a:solidFill>
                <a:latin typeface="仿宋" panose="02010609060101010101" pitchFamily="49" charset="-122"/>
                <a:ea typeface="仿宋" panose="02010609060101010101" pitchFamily="49" charset="-122"/>
              </a:rPr>
              <a:t>表示）</a:t>
            </a:r>
            <a:endParaRPr lang="en-US" altLang="zh-CN" sz="2000" b="1" dirty="0">
              <a:solidFill>
                <a:prstClr val="black"/>
              </a:solidFill>
              <a:latin typeface="仿宋" panose="02010609060101010101" pitchFamily="49" charset="-122"/>
              <a:ea typeface="仿宋" panose="02010609060101010101" pitchFamily="49" charset="-122"/>
            </a:endParaRPr>
          </a:p>
          <a:p>
            <a:pPr marL="720090"/>
            <a:r>
              <a:rPr lang="en-US" altLang="zh-CN" sz="2000" b="1" dirty="0">
                <a:solidFill>
                  <a:prstClr val="black"/>
                </a:solidFill>
                <a:latin typeface="仿宋" panose="02010609060101010101" pitchFamily="49" charset="-122"/>
                <a:ea typeface="仿宋" panose="02010609060101010101" pitchFamily="49" charset="-122"/>
              </a:rPr>
              <a:t>TF-IDF</a:t>
            </a:r>
            <a:r>
              <a:rPr lang="zh-CN" altLang="en-US" sz="2000" b="1" dirty="0">
                <a:solidFill>
                  <a:prstClr val="black"/>
                </a:solidFill>
                <a:latin typeface="仿宋" panose="02010609060101010101" pitchFamily="49" charset="-122"/>
                <a:ea typeface="仿宋" panose="02010609060101010101" pitchFamily="49" charset="-122"/>
              </a:rPr>
              <a:t>表示</a:t>
            </a:r>
            <a:endParaRPr lang="en-US" altLang="zh-CN" sz="2000" b="1" dirty="0">
              <a:solidFill>
                <a:prstClr val="black"/>
              </a:solidFill>
              <a:latin typeface="仿宋" panose="02010609060101010101" pitchFamily="49" charset="-122"/>
              <a:ea typeface="仿宋" panose="02010609060101010101" pitchFamily="49" charset="-122"/>
            </a:endParaRPr>
          </a:p>
          <a:p>
            <a:pPr marL="720090"/>
            <a:r>
              <a:rPr lang="en-US" altLang="zh-CN" sz="2000" b="1" dirty="0">
                <a:solidFill>
                  <a:prstClr val="black"/>
                </a:solidFill>
                <a:latin typeface="仿宋" panose="02010609060101010101" pitchFamily="49" charset="-122"/>
                <a:ea typeface="仿宋" panose="02010609060101010101" pitchFamily="49" charset="-122"/>
              </a:rPr>
              <a:t>N</a:t>
            </a:r>
            <a:r>
              <a:rPr lang="zh-CN" altLang="en-US" sz="2000" b="1" dirty="0">
                <a:solidFill>
                  <a:prstClr val="black"/>
                </a:solidFill>
                <a:latin typeface="仿宋" panose="02010609060101010101" pitchFamily="49" charset="-122"/>
                <a:ea typeface="仿宋" panose="02010609060101010101" pitchFamily="49" charset="-122"/>
              </a:rPr>
              <a:t>元语法（</a:t>
            </a:r>
            <a:r>
              <a:rPr lang="en-US" altLang="zh-CN" sz="2000" b="1" dirty="0">
                <a:solidFill>
                  <a:prstClr val="black"/>
                </a:solidFill>
                <a:latin typeface="仿宋" panose="02010609060101010101" pitchFamily="49" charset="-122"/>
                <a:ea typeface="仿宋" panose="02010609060101010101" pitchFamily="49" charset="-122"/>
              </a:rPr>
              <a:t>n-gram</a:t>
            </a:r>
            <a:r>
              <a:rPr lang="zh-CN" altLang="en-US" sz="2000" b="1" dirty="0">
                <a:solidFill>
                  <a:prstClr val="black"/>
                </a:solidFill>
                <a:latin typeface="仿宋" panose="02010609060101010101" pitchFamily="49" charset="-122"/>
                <a:ea typeface="仿宋" panose="02010609060101010101" pitchFamily="49" charset="-122"/>
              </a:rPr>
              <a:t>）模型</a:t>
            </a:r>
            <a:endParaRPr lang="en-US" altLang="zh-CN" sz="2000" b="1" dirty="0">
              <a:solidFill>
                <a:prstClr val="black"/>
              </a:solidFill>
              <a:latin typeface="仿宋" panose="02010609060101010101" pitchFamily="49" charset="-122"/>
              <a:ea typeface="仿宋" panose="02010609060101010101" pitchFamily="49" charset="-122"/>
            </a:endParaRPr>
          </a:p>
          <a:p>
            <a:pPr marL="720090"/>
            <a:r>
              <a:rPr lang="en-US" altLang="zh-CN" sz="2000" b="1" dirty="0">
                <a:solidFill>
                  <a:prstClr val="black"/>
                </a:solidFill>
                <a:latin typeface="仿宋" panose="02010609060101010101" pitchFamily="49" charset="-122"/>
                <a:ea typeface="仿宋" panose="02010609060101010101" pitchFamily="49" charset="-122"/>
              </a:rPr>
              <a:t>Word2vec</a:t>
            </a:r>
            <a:r>
              <a:rPr lang="zh-CN" altLang="en-US" sz="2000" b="1" dirty="0">
                <a:solidFill>
                  <a:prstClr val="black"/>
                </a:solidFill>
                <a:latin typeface="仿宋" panose="02010609060101010101" pitchFamily="49" charset="-122"/>
                <a:ea typeface="仿宋" panose="02010609060101010101" pitchFamily="49" charset="-122"/>
              </a:rPr>
              <a:t>模型、</a:t>
            </a:r>
            <a:r>
              <a:rPr lang="en-US" altLang="zh-CN" sz="2000" b="1" dirty="0">
                <a:solidFill>
                  <a:prstClr val="black"/>
                </a:solidFill>
                <a:latin typeface="仿宋" panose="02010609060101010101" pitchFamily="49" charset="-122"/>
                <a:ea typeface="仿宋" panose="02010609060101010101" pitchFamily="49" charset="-122"/>
              </a:rPr>
              <a:t>Doc2Vec</a:t>
            </a:r>
            <a:r>
              <a:rPr lang="zh-CN" altLang="en-US" sz="2000" b="1" dirty="0">
                <a:solidFill>
                  <a:prstClr val="black"/>
                </a:solidFill>
                <a:latin typeface="仿宋" panose="02010609060101010101" pitchFamily="49" charset="-122"/>
                <a:ea typeface="仿宋" panose="02010609060101010101" pitchFamily="49" charset="-122"/>
              </a:rPr>
              <a:t>模型等</a:t>
            </a:r>
          </a:p>
          <a:p>
            <a:pPr marL="720090"/>
            <a:endParaRPr lang="en-US" altLang="zh-CN" sz="2000" b="1" dirty="0">
              <a:solidFill>
                <a:prstClr val="black"/>
              </a:solidFill>
              <a:latin typeface="仿宋" panose="02010609060101010101" pitchFamily="49" charset="-122"/>
              <a:ea typeface="仿宋" panose="02010609060101010101" pitchFamily="49" charset="-122"/>
            </a:endParaRPr>
          </a:p>
        </p:txBody>
      </p:sp>
      <p:sp>
        <p:nvSpPr>
          <p:cNvPr id="6" name="矩形 5"/>
          <p:cNvSpPr/>
          <p:nvPr/>
        </p:nvSpPr>
        <p:spPr>
          <a:xfrm>
            <a:off x="2540478" y="2489728"/>
            <a:ext cx="6313394" cy="369332"/>
          </a:xfrm>
          <a:prstGeom prst="rect">
            <a:avLst/>
          </a:prstGeom>
        </p:spPr>
        <p:txBody>
          <a:bodyPr wrap="square">
            <a:spAutoFit/>
          </a:bodyPr>
          <a:lstStyle/>
          <a:p>
            <a:r>
              <a:rPr lang="zh-CN" altLang="en-US" dirty="0">
                <a:solidFill>
                  <a:prstClr val="black"/>
                </a:solidFill>
                <a:latin typeface="微软雅黑" panose="020B0503020204020204" pitchFamily="34" charset="-122"/>
                <a:ea typeface="微软雅黑" panose="020B0503020204020204" pitchFamily="34" charset="-122"/>
              </a:rPr>
              <a:t>去除数据中非文本部分、</a:t>
            </a:r>
            <a:r>
              <a:rPr lang="zh-CN" altLang="en-US" dirty="0">
                <a:solidFill>
                  <a:srgbClr val="0070C0"/>
                </a:solidFill>
                <a:latin typeface="微软雅黑" panose="020B0503020204020204" pitchFamily="34" charset="-122"/>
                <a:ea typeface="微软雅黑" panose="020B0503020204020204" pitchFamily="34" charset="-122"/>
              </a:rPr>
              <a:t>中文分词、词性标注</a:t>
            </a:r>
            <a:r>
              <a:rPr lang="zh-CN" altLang="en-US" dirty="0">
                <a:solidFill>
                  <a:prstClr val="black"/>
                </a:solidFill>
                <a:latin typeface="微软雅黑" panose="020B0503020204020204" pitchFamily="34" charset="-122"/>
                <a:ea typeface="微软雅黑" panose="020B0503020204020204" pitchFamily="34" charset="-122"/>
              </a:rPr>
              <a:t>、去停用词等</a:t>
            </a:r>
          </a:p>
        </p:txBody>
      </p:sp>
      <p:sp>
        <p:nvSpPr>
          <p:cNvPr id="7" name="矩形 6"/>
          <p:cNvSpPr/>
          <p:nvPr/>
        </p:nvSpPr>
        <p:spPr>
          <a:xfrm>
            <a:off x="2277955" y="1869300"/>
            <a:ext cx="6635750" cy="458908"/>
          </a:xfrm>
          <a:prstGeom prst="rect">
            <a:avLst/>
          </a:prstGeom>
        </p:spPr>
        <p:txBody>
          <a:bodyPr wrap="square">
            <a:spAutoFit/>
          </a:bodyPr>
          <a:lstStyle/>
          <a:p>
            <a:pPr eaLnBrk="0" hangingPunct="0">
              <a:lnSpc>
                <a:spcPct val="150000"/>
              </a:lnSpc>
              <a:spcBef>
                <a:spcPts val="0"/>
              </a:spcBef>
            </a:pP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已建好的数据集、爬虫获取、与第三方合作搜集数据</a:t>
            </a:r>
            <a:endParaRPr lang="en-US"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8" name="左大括号 7"/>
          <p:cNvSpPr/>
          <p:nvPr/>
        </p:nvSpPr>
        <p:spPr>
          <a:xfrm>
            <a:off x="2654778" y="3018910"/>
            <a:ext cx="258805" cy="140241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solidFill>
                <a:prstClr val="black"/>
              </a:solidFill>
            </a:endParaRPr>
          </a:p>
        </p:txBody>
      </p:sp>
      <p:sp>
        <p:nvSpPr>
          <p:cNvPr id="9" name="矩形 8"/>
          <p:cNvSpPr/>
          <p:nvPr/>
        </p:nvSpPr>
        <p:spPr>
          <a:xfrm>
            <a:off x="1581219" y="4828708"/>
            <a:ext cx="8158933" cy="646331"/>
          </a:xfrm>
          <a:prstGeom prst="rect">
            <a:avLst/>
          </a:prstGeom>
        </p:spPr>
        <p:txBody>
          <a:bodyPr wrap="square">
            <a:spAutoFit/>
          </a:bodyPr>
          <a:lstStyle/>
          <a:p>
            <a:pPr marL="720090"/>
            <a:r>
              <a:rPr lang="zh-CN" altLang="en-US" b="1" dirty="0">
                <a:solidFill>
                  <a:prstClr val="black"/>
                </a:solidFill>
                <a:latin typeface="仿宋" panose="02010609060101010101" pitchFamily="49" charset="-122"/>
                <a:ea typeface="仿宋" panose="02010609060101010101" pitchFamily="49" charset="-122"/>
              </a:rPr>
              <a:t>机器学习模型：</a:t>
            </a:r>
            <a:r>
              <a:rPr lang="en-US" altLang="zh-CN" b="1" dirty="0">
                <a:solidFill>
                  <a:prstClr val="black"/>
                </a:solidFill>
                <a:latin typeface="仿宋" panose="02010609060101010101" pitchFamily="49" charset="-122"/>
                <a:ea typeface="仿宋" panose="02010609060101010101" pitchFamily="49" charset="-122"/>
              </a:rPr>
              <a:t>KNN</a:t>
            </a:r>
            <a:r>
              <a:rPr lang="zh-CN" altLang="en-US" b="1" dirty="0">
                <a:solidFill>
                  <a:prstClr val="black"/>
                </a:solidFill>
                <a:latin typeface="仿宋" panose="02010609060101010101" pitchFamily="49" charset="-122"/>
                <a:ea typeface="仿宋" panose="02010609060101010101" pitchFamily="49" charset="-122"/>
              </a:rPr>
              <a:t>、</a:t>
            </a:r>
            <a:r>
              <a:rPr lang="en-US" altLang="zh-CN" b="1" dirty="0">
                <a:solidFill>
                  <a:prstClr val="black"/>
                </a:solidFill>
                <a:latin typeface="仿宋" panose="02010609060101010101" pitchFamily="49" charset="-122"/>
                <a:ea typeface="仿宋" panose="02010609060101010101" pitchFamily="49" charset="-122"/>
              </a:rPr>
              <a:t>SVM</a:t>
            </a:r>
            <a:r>
              <a:rPr lang="zh-CN" altLang="en-US" b="1" dirty="0">
                <a:solidFill>
                  <a:prstClr val="black"/>
                </a:solidFill>
                <a:latin typeface="仿宋" panose="02010609060101010101" pitchFamily="49" charset="-122"/>
                <a:ea typeface="仿宋" panose="02010609060101010101" pitchFamily="49" charset="-122"/>
              </a:rPr>
              <a:t>、</a:t>
            </a:r>
            <a:r>
              <a:rPr lang="en-US" altLang="zh-CN" b="1" dirty="0">
                <a:solidFill>
                  <a:prstClr val="black"/>
                </a:solidFill>
                <a:latin typeface="仿宋" panose="02010609060101010101" pitchFamily="49" charset="-122"/>
                <a:ea typeface="仿宋" panose="02010609060101010101" pitchFamily="49" charset="-122"/>
              </a:rPr>
              <a:t>Naive Bayes</a:t>
            </a:r>
            <a:r>
              <a:rPr lang="zh-CN" altLang="en-US" b="1" dirty="0">
                <a:solidFill>
                  <a:prstClr val="black"/>
                </a:solidFill>
                <a:latin typeface="仿宋" panose="02010609060101010101" pitchFamily="49" charset="-122"/>
                <a:ea typeface="仿宋" panose="02010609060101010101" pitchFamily="49" charset="-122"/>
              </a:rPr>
              <a:t>、决策树、</a:t>
            </a:r>
            <a:r>
              <a:rPr lang="en-US" altLang="zh-CN" b="1" dirty="0">
                <a:solidFill>
                  <a:prstClr val="black"/>
                </a:solidFill>
                <a:latin typeface="仿宋" panose="02010609060101010101" pitchFamily="49" charset="-122"/>
                <a:ea typeface="仿宋" panose="02010609060101010101" pitchFamily="49" charset="-122"/>
              </a:rPr>
              <a:t>K-means</a:t>
            </a:r>
            <a:r>
              <a:rPr lang="zh-CN" altLang="en-US" b="1" dirty="0">
                <a:solidFill>
                  <a:prstClr val="black"/>
                </a:solidFill>
                <a:latin typeface="仿宋" panose="02010609060101010101" pitchFamily="49" charset="-122"/>
                <a:ea typeface="仿宋" panose="02010609060101010101" pitchFamily="49" charset="-122"/>
              </a:rPr>
              <a:t>等</a:t>
            </a:r>
            <a:endParaRPr lang="en-US" altLang="zh-CN" b="1" dirty="0">
              <a:solidFill>
                <a:prstClr val="black"/>
              </a:solidFill>
              <a:latin typeface="仿宋" panose="02010609060101010101" pitchFamily="49" charset="-122"/>
              <a:ea typeface="仿宋" panose="02010609060101010101" pitchFamily="49" charset="-122"/>
            </a:endParaRPr>
          </a:p>
          <a:p>
            <a:pPr marL="720090"/>
            <a:r>
              <a:rPr lang="zh-CN" altLang="en-US" b="1" dirty="0">
                <a:solidFill>
                  <a:prstClr val="black"/>
                </a:solidFill>
                <a:latin typeface="仿宋" panose="02010609060101010101" pitchFamily="49" charset="-122"/>
                <a:ea typeface="仿宋" panose="02010609060101010101" pitchFamily="49" charset="-122"/>
              </a:rPr>
              <a:t>深度学习模型：</a:t>
            </a:r>
            <a:r>
              <a:rPr lang="en-US" altLang="zh-CN" b="1" dirty="0">
                <a:solidFill>
                  <a:prstClr val="black"/>
                </a:solidFill>
                <a:latin typeface="仿宋" panose="02010609060101010101" pitchFamily="49" charset="-122"/>
                <a:ea typeface="仿宋" panose="02010609060101010101" pitchFamily="49" charset="-122"/>
              </a:rPr>
              <a:t>RNN</a:t>
            </a:r>
            <a:r>
              <a:rPr lang="zh-CN" altLang="en-US" b="1" dirty="0">
                <a:solidFill>
                  <a:prstClr val="black"/>
                </a:solidFill>
                <a:latin typeface="仿宋" panose="02010609060101010101" pitchFamily="49" charset="-122"/>
                <a:ea typeface="仿宋" panose="02010609060101010101" pitchFamily="49" charset="-122"/>
              </a:rPr>
              <a:t>、</a:t>
            </a:r>
            <a:r>
              <a:rPr lang="en-US" altLang="zh-CN" b="1" dirty="0">
                <a:solidFill>
                  <a:prstClr val="black"/>
                </a:solidFill>
                <a:latin typeface="仿宋" panose="02010609060101010101" pitchFamily="49" charset="-122"/>
                <a:ea typeface="仿宋" panose="02010609060101010101" pitchFamily="49" charset="-122"/>
              </a:rPr>
              <a:t>LSTM</a:t>
            </a:r>
            <a:r>
              <a:rPr lang="zh-CN" altLang="en-US" b="1" dirty="0">
                <a:solidFill>
                  <a:prstClr val="black"/>
                </a:solidFill>
                <a:latin typeface="仿宋" panose="02010609060101010101" pitchFamily="49" charset="-122"/>
                <a:ea typeface="仿宋" panose="02010609060101010101" pitchFamily="49" charset="-122"/>
              </a:rPr>
              <a:t>、</a:t>
            </a:r>
            <a:r>
              <a:rPr lang="en-US" altLang="zh-CN" b="1" dirty="0">
                <a:solidFill>
                  <a:prstClr val="black"/>
                </a:solidFill>
                <a:latin typeface="仿宋" panose="02010609060101010101" pitchFamily="49" charset="-122"/>
                <a:ea typeface="仿宋" panose="02010609060101010101" pitchFamily="49" charset="-122"/>
              </a:rPr>
              <a:t>Seq2Seq</a:t>
            </a:r>
            <a:r>
              <a:rPr lang="zh-CN" altLang="en-US" b="1" dirty="0">
                <a:solidFill>
                  <a:prstClr val="black"/>
                </a:solidFill>
                <a:latin typeface="仿宋" panose="02010609060101010101" pitchFamily="49" charset="-122"/>
                <a:ea typeface="仿宋" panose="02010609060101010101" pitchFamily="49" charset="-122"/>
              </a:rPr>
              <a:t>、</a:t>
            </a:r>
            <a:r>
              <a:rPr lang="en-US" altLang="zh-CN" b="1" dirty="0" err="1">
                <a:solidFill>
                  <a:prstClr val="black"/>
                </a:solidFill>
                <a:latin typeface="仿宋" panose="02010609060101010101" pitchFamily="49" charset="-122"/>
                <a:ea typeface="仿宋" panose="02010609060101010101" pitchFamily="49" charset="-122"/>
              </a:rPr>
              <a:t>FastText</a:t>
            </a:r>
            <a:r>
              <a:rPr lang="zh-CN" altLang="en-US" b="1" dirty="0">
                <a:solidFill>
                  <a:prstClr val="black"/>
                </a:solidFill>
                <a:latin typeface="仿宋" panose="02010609060101010101" pitchFamily="49" charset="-122"/>
                <a:ea typeface="仿宋" panose="02010609060101010101" pitchFamily="49" charset="-122"/>
              </a:rPr>
              <a:t>、</a:t>
            </a:r>
            <a:r>
              <a:rPr lang="en-US" altLang="zh-CN" b="1" dirty="0" err="1">
                <a:solidFill>
                  <a:prstClr val="black"/>
                </a:solidFill>
                <a:latin typeface="仿宋" panose="02010609060101010101" pitchFamily="49" charset="-122"/>
                <a:ea typeface="仿宋" panose="02010609060101010101" pitchFamily="49" charset="-122"/>
              </a:rPr>
              <a:t>TextCNN</a:t>
            </a:r>
            <a:r>
              <a:rPr lang="zh-CN" altLang="en-US" b="1" dirty="0">
                <a:solidFill>
                  <a:prstClr val="black"/>
                </a:solidFill>
                <a:latin typeface="仿宋" panose="02010609060101010101" pitchFamily="49" charset="-122"/>
                <a:ea typeface="仿宋" panose="02010609060101010101" pitchFamily="49" charset="-122"/>
              </a:rPr>
              <a:t>等</a:t>
            </a:r>
          </a:p>
        </p:txBody>
      </p:sp>
      <p:sp>
        <p:nvSpPr>
          <p:cNvPr id="10" name="左大括号 9"/>
          <p:cNvSpPr/>
          <p:nvPr/>
        </p:nvSpPr>
        <p:spPr>
          <a:xfrm>
            <a:off x="2190211" y="4912761"/>
            <a:ext cx="175488" cy="478226"/>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bldLvl="0" animBg="1"/>
      <p:bldP spid="9" grpId="0"/>
      <p:bldP spid="10"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第一章</a:t>
            </a:r>
            <a:r>
              <a:rPr lang="en-US" altLang="zh-CN" sz="3200" b="1" dirty="0">
                <a:latin typeface="+mj-ea"/>
              </a:rPr>
              <a:t> NLP</a:t>
            </a:r>
            <a:r>
              <a:rPr lang="zh-CN" altLang="en-US" sz="3200" b="1" dirty="0">
                <a:latin typeface="+mj-ea"/>
              </a:rPr>
              <a:t>概述</a:t>
            </a:r>
          </a:p>
        </p:txBody>
      </p:sp>
      <p:pic>
        <p:nvPicPr>
          <p:cNvPr id="3" name="Picture"/>
          <p:cNvPicPr/>
          <p:nvPr>
            <p:custDataLst>
              <p:tags r:id="rId1"/>
            </p:custDataLst>
          </p:nvPr>
        </p:nvPicPr>
        <p:blipFill>
          <a:blip r:embed="rId3"/>
          <a:stretch>
            <a:fillRect/>
          </a:stretch>
        </p:blipFill>
        <p:spPr bwMode="auto">
          <a:xfrm>
            <a:off x="456894" y="1134203"/>
            <a:ext cx="5507026" cy="5419632"/>
          </a:xfrm>
          <a:prstGeom prst="rect">
            <a:avLst/>
          </a:prstGeom>
          <a:noFill/>
          <a:ln w="9525">
            <a:noFill/>
          </a:ln>
        </p:spPr>
      </p:pic>
      <p:sp>
        <p:nvSpPr>
          <p:cNvPr id="6" name="矩形 5"/>
          <p:cNvSpPr/>
          <p:nvPr/>
        </p:nvSpPr>
        <p:spPr>
          <a:xfrm>
            <a:off x="3784600" y="5501005"/>
            <a:ext cx="5226685" cy="953135"/>
          </a:xfrm>
          <a:prstGeom prst="rect">
            <a:avLst/>
          </a:prstGeom>
        </p:spPr>
        <p:txBody>
          <a:bodyPr wrap="square">
            <a:spAutoFit/>
          </a:bodyPr>
          <a:lstStyle/>
          <a:p>
            <a:pPr indent="0">
              <a:buNone/>
            </a:pPr>
            <a:r>
              <a:rPr lang="zh-CN" altLang="en-US" sz="2800" b="1" dirty="0">
                <a:solidFill>
                  <a:srgbClr val="0070C0"/>
                </a:solidFill>
                <a:highlight>
                  <a:srgbClr val="FFFF00"/>
                </a:highlight>
                <a:latin typeface="微软雅黑" panose="020B0503020204020204" pitchFamily="34" charset="-122"/>
                <a:ea typeface="微软雅黑" panose="020B0503020204020204" pitchFamily="34" charset="-122"/>
              </a:rPr>
              <a:t>三个层面【含义及具体任务】：</a:t>
            </a:r>
          </a:p>
          <a:p>
            <a:pPr indent="0">
              <a:buNone/>
            </a:pPr>
            <a:r>
              <a:rPr lang="zh-CN" altLang="en-US" sz="2800" b="1" dirty="0">
                <a:solidFill>
                  <a:srgbClr val="0070C0"/>
                </a:solidFill>
                <a:highlight>
                  <a:srgbClr val="FFFF00"/>
                </a:highlight>
                <a:latin typeface="微软雅黑" panose="020B0503020204020204" pitchFamily="34" charset="-122"/>
                <a:ea typeface="微软雅黑" panose="020B0503020204020204" pitchFamily="34" charset="-122"/>
              </a:rPr>
              <a:t>词法分析、句法分析、语义分析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b="1" dirty="0">
                <a:latin typeface="+mj-ea"/>
              </a:rPr>
              <a:t>第二章</a:t>
            </a:r>
            <a:r>
              <a:rPr lang="en-US" altLang="zh-CN" sz="3200" b="1" dirty="0">
                <a:latin typeface="+mj-ea"/>
              </a:rPr>
              <a:t> </a:t>
            </a:r>
            <a:r>
              <a:rPr lang="zh-CN" altLang="en-US" sz="3200" b="1" dirty="0">
                <a:latin typeface="+mj-ea"/>
              </a:rPr>
              <a:t>中文分词技术</a:t>
            </a:r>
          </a:p>
        </p:txBody>
      </p:sp>
      <p:sp>
        <p:nvSpPr>
          <p:cNvPr id="4" name="矩形 3"/>
          <p:cNvSpPr/>
          <p:nvPr/>
        </p:nvSpPr>
        <p:spPr>
          <a:xfrm>
            <a:off x="457200" y="257175"/>
            <a:ext cx="8478520" cy="6862445"/>
          </a:xfrm>
          <a:prstGeom prst="rect">
            <a:avLst/>
          </a:prstGeom>
        </p:spPr>
        <p:txBody>
          <a:bodyPr wrap="square">
            <a:spAutoFit/>
          </a:bodyPr>
          <a:lstStyle/>
          <a:p>
            <a:pPr marL="514350" indent="-514350" eaLnBrk="0" fontAlgn="base" hangingPunct="0">
              <a:lnSpc>
                <a:spcPts val="3600"/>
              </a:lnSpc>
              <a:spcAft>
                <a:spcPct val="0"/>
              </a:spcAft>
              <a:buFont typeface="+mj-ea"/>
              <a:buAutoNum type="circleNumDbPlain"/>
            </a:pP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a:p>
            <a:pPr eaLnBrk="0" fontAlgn="base" hangingPunct="0">
              <a:lnSpc>
                <a:spcPts val="3600"/>
              </a:lnSpc>
              <a:spcAft>
                <a:spcPct val="0"/>
              </a:spcAft>
            </a:pPr>
            <a:endPar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endParaRPr>
          </a:p>
          <a:p>
            <a:pPr eaLnBrk="0" fontAlgn="base" hangingPunct="0">
              <a:lnSpc>
                <a:spcPts val="3600"/>
              </a:lnSpc>
              <a:spcAft>
                <a:spcPct val="0"/>
              </a:spcAft>
            </a:pP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1. </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基于规则（词典）</a:t>
            </a:r>
            <a:r>
              <a:rPr lang="zh-CN" altLang="en-US" sz="2400" b="1" kern="100" dirty="0">
                <a:latin typeface="微软雅黑" panose="020B0503020204020204" pitchFamily="34" charset="-122"/>
                <a:ea typeface="微软雅黑" panose="020B0503020204020204" pitchFamily="34" charset="-122"/>
                <a:cs typeface="Times New Roman" panose="02020603050405020304" charset="0"/>
              </a:rPr>
              <a:t>的分词</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a:t>
            </a: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indent="0" eaLnBrk="0" fontAlgn="base" hangingPunct="0">
              <a:lnSpc>
                <a:spcPts val="3600"/>
              </a:lnSpc>
              <a:spcAft>
                <a:spcPct val="0"/>
              </a:spcAft>
              <a:buFont typeface="+mj-ea"/>
              <a:buNone/>
            </a:pPr>
            <a:r>
              <a:rPr lang="zh-CN" altLang="en-US"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（例子：南京市长江大桥）</a:t>
            </a: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marL="514350" indent="-514350" eaLnBrk="0" fontAlgn="base" hangingPunct="0">
              <a:lnSpc>
                <a:spcPts val="3600"/>
              </a:lnSpc>
              <a:spcAft>
                <a:spcPct val="0"/>
              </a:spcAft>
              <a:buFont typeface="+mj-ea"/>
              <a:buAutoNum type="arabicPeriod"/>
            </a:pPr>
            <a:endPar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endParaRPr>
          </a:p>
          <a:p>
            <a:pPr indent="0" eaLnBrk="0" fontAlgn="base" hangingPunct="0">
              <a:lnSpc>
                <a:spcPts val="3600"/>
              </a:lnSpc>
              <a:spcAft>
                <a:spcPct val="0"/>
              </a:spcAft>
              <a:buFont typeface="+mj-ea"/>
              <a:buNone/>
            </a:pP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2. </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基于统计</a:t>
            </a:r>
            <a:r>
              <a:rPr lang="zh-CN" altLang="en-US" sz="2400" b="1" kern="100" dirty="0">
                <a:latin typeface="微软雅黑" panose="020B0503020204020204" pitchFamily="34" charset="-122"/>
                <a:ea typeface="微软雅黑" panose="020B0503020204020204" pitchFamily="34" charset="-122"/>
                <a:cs typeface="Times New Roman" panose="02020603050405020304" charset="0"/>
              </a:rPr>
              <a:t>的分词</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a:t>
            </a:r>
          </a:p>
          <a:p>
            <a:pPr indent="0" eaLnBrk="0" fontAlgn="base" hangingPunct="0">
              <a:lnSpc>
                <a:spcPts val="3600"/>
              </a:lnSpc>
              <a:spcAft>
                <a:spcPct val="0"/>
              </a:spcAft>
              <a:buFont typeface="+mj-ea"/>
              <a:buNone/>
            </a:pP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语言模型</a:t>
            </a:r>
            <a:r>
              <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(n-gram</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模型</a:t>
            </a:r>
            <a:r>
              <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  </a:t>
            </a:r>
            <a:r>
              <a:rPr lang="zh-CN" altLang="en-US" sz="2400" dirty="0">
                <a:highlight>
                  <a:srgbClr val="FFFF00"/>
                </a:highlight>
                <a:sym typeface="+mn-ea"/>
              </a:rPr>
              <a:t>基本思想</a:t>
            </a:r>
            <a:r>
              <a:rPr lang="en-US" altLang="zh-CN" sz="2400" dirty="0">
                <a:sym typeface="+mn-ea"/>
              </a:rPr>
              <a:t>:</a:t>
            </a:r>
            <a:r>
              <a:rPr lang="zh-CN" altLang="en-US" sz="2400" dirty="0">
                <a:sym typeface="+mn-ea"/>
              </a:rPr>
              <a:t>一个待切分的汉字串可能包含多种分词结果，将其中</a:t>
            </a:r>
            <a:r>
              <a:rPr lang="zh-CN" altLang="en-US" sz="2400" dirty="0">
                <a:solidFill>
                  <a:srgbClr val="FF0000"/>
                </a:solidFill>
                <a:sym typeface="+mn-ea"/>
              </a:rPr>
              <a:t>概率最大</a:t>
            </a:r>
            <a:r>
              <a:rPr lang="zh-CN" altLang="en-US" sz="2400" dirty="0">
                <a:sym typeface="+mn-ea"/>
              </a:rPr>
              <a:t>的那个作为该字串的分词结果【</a:t>
            </a:r>
            <a:r>
              <a:rPr kumimoji="1" lang="zh-CN" altLang="en-US" sz="2400" kern="0" noProof="0" dirty="0">
                <a:ln>
                  <a:noFill/>
                </a:ln>
                <a:solidFill>
                  <a:srgbClr val="0000FF"/>
                </a:solidFill>
                <a:effectLst/>
                <a:uLnTx/>
                <a:uFillTx/>
                <a:latin typeface="微软雅黑" panose="020B0503020204020204" pitchFamily="34" charset="-122"/>
                <a:ea typeface="微软雅黑" panose="020B0503020204020204" pitchFamily="34" charset="-122"/>
                <a:cs typeface="Times New Roman" panose="02020603050405020304" charset="0"/>
                <a:sym typeface="+mn-ea"/>
              </a:rPr>
              <a:t>最大概率法</a:t>
            </a:r>
            <a:r>
              <a:rPr lang="zh-CN" altLang="en-US" sz="2400" dirty="0">
                <a:sym typeface="+mn-ea"/>
              </a:rPr>
              <a:t>】。</a:t>
            </a:r>
            <a:endParaRPr lang="en-US" altLang="zh-CN" sz="2400" b="0" dirty="0"/>
          </a:p>
          <a:p>
            <a:pPr eaLnBrk="0" fontAlgn="base" hangingPunct="0">
              <a:lnSpc>
                <a:spcPts val="3600"/>
              </a:lnSpc>
              <a:spcAft>
                <a:spcPct val="0"/>
              </a:spcAft>
            </a:pP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隐马尔可夫模型</a:t>
            </a:r>
            <a:r>
              <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(HMM)  </a:t>
            </a:r>
            <a:r>
              <a:rPr lang="zh-CN" altLang="en-US" sz="2400" dirty="0">
                <a:highlight>
                  <a:srgbClr val="FFFF00"/>
                </a:highlight>
              </a:rPr>
              <a:t>基本思想</a:t>
            </a:r>
            <a:r>
              <a:rPr lang="zh-CN" altLang="en-US" sz="2400" dirty="0"/>
              <a:t>：</a:t>
            </a:r>
            <a:r>
              <a:rPr lang="zh-CN" altLang="en-US" sz="2400" dirty="0">
                <a:sym typeface="+mn-ea"/>
              </a:rPr>
              <a:t>将分词作为字在字串中的</a:t>
            </a:r>
            <a:r>
              <a:rPr lang="zh-CN" altLang="en-US" sz="2400" dirty="0">
                <a:solidFill>
                  <a:srgbClr val="FF0000"/>
                </a:solidFill>
                <a:sym typeface="+mn-ea"/>
              </a:rPr>
              <a:t>序列标注任务</a:t>
            </a:r>
            <a:r>
              <a:rPr lang="zh-CN" altLang="en-US" sz="2400" dirty="0">
                <a:sym typeface="+mn-ea"/>
              </a:rPr>
              <a:t>来实现的</a:t>
            </a:r>
            <a:endParaRPr lang="zh-CN" altLang="en-US" sz="2400" dirty="0"/>
          </a:p>
          <a:p>
            <a:pPr eaLnBrk="0" fontAlgn="base" hangingPunct="0">
              <a:lnSpc>
                <a:spcPts val="3600"/>
              </a:lnSpc>
              <a:spcBef>
                <a:spcPts val="2400"/>
              </a:spcBef>
              <a:spcAft>
                <a:spcPct val="0"/>
              </a:spcAft>
            </a:pPr>
            <a:r>
              <a:rPr lang="en-US" altLang="zh-CN"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3. </a:t>
            </a:r>
            <a:r>
              <a:rPr lang="zh-CN" altLang="en-US" sz="2400" b="1" kern="100" dirty="0">
                <a:solidFill>
                  <a:srgbClr val="C00000"/>
                </a:solidFill>
                <a:latin typeface="微软雅黑" panose="020B0503020204020204" pitchFamily="34" charset="-122"/>
                <a:ea typeface="微软雅黑" panose="020B0503020204020204" pitchFamily="34" charset="-122"/>
                <a:cs typeface="Times New Roman" panose="02020603050405020304" charset="0"/>
              </a:rPr>
              <a:t>混合分词：</a:t>
            </a:r>
            <a:r>
              <a:rPr lang="zh-CN" altLang="en-US" sz="2400" kern="100" dirty="0">
                <a:latin typeface="微软雅黑" panose="020B0503020204020204" pitchFamily="34" charset="-122"/>
                <a:ea typeface="微软雅黑" panose="020B0503020204020204" pitchFamily="34" charset="-122"/>
                <a:cs typeface="Times New Roman" panose="02020603050405020304" charset="0"/>
              </a:rPr>
              <a:t>结合</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基于规则</a:t>
            </a:r>
            <a:r>
              <a:rPr lang="zh-CN" altLang="en-US" sz="2400"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和</a:t>
            </a: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基于统计</a:t>
            </a:r>
            <a:r>
              <a:rPr lang="zh-CN" altLang="en-US" sz="2400" kern="100" dirty="0">
                <a:latin typeface="微软雅黑" panose="020B0503020204020204" pitchFamily="34" charset="-122"/>
                <a:ea typeface="微软雅黑" panose="020B0503020204020204" pitchFamily="34" charset="-122"/>
                <a:cs typeface="Times New Roman" panose="02020603050405020304" charset="0"/>
              </a:rPr>
              <a:t>分词两种方法（</a:t>
            </a:r>
            <a:r>
              <a:rPr lang="en-US" altLang="zh-CN" sz="2400" b="1" kern="100" dirty="0">
                <a:highlight>
                  <a:srgbClr val="FFFF00"/>
                </a:highlight>
                <a:latin typeface="微软雅黑" panose="020B0503020204020204" pitchFamily="34" charset="-122"/>
                <a:ea typeface="微软雅黑" panose="020B0503020204020204" pitchFamily="34" charset="-122"/>
                <a:cs typeface="Times New Roman" panose="02020603050405020304" charset="0"/>
              </a:rPr>
              <a:t>jieba</a:t>
            </a:r>
            <a:r>
              <a:rPr lang="zh-CN" altLang="en-US" sz="2400" b="1" kern="100" dirty="0">
                <a:highlight>
                  <a:srgbClr val="FFFF00"/>
                </a:highlight>
                <a:latin typeface="微软雅黑" panose="020B0503020204020204" pitchFamily="34" charset="-122"/>
                <a:ea typeface="微软雅黑" panose="020B0503020204020204" pitchFamily="34" charset="-122"/>
                <a:cs typeface="Times New Roman" panose="02020603050405020304" charset="0"/>
              </a:rPr>
              <a:t>库原理</a:t>
            </a:r>
            <a:r>
              <a:rPr lang="zh-CN" altLang="en-US" sz="2400" kern="100" dirty="0">
                <a:latin typeface="微软雅黑" panose="020B0503020204020204" pitchFamily="34" charset="-122"/>
                <a:ea typeface="微软雅黑" panose="020B0503020204020204" pitchFamily="34" charset="-122"/>
                <a:cs typeface="Times New Roman" panose="02020603050405020304" charset="0"/>
              </a:rPr>
              <a:t>）</a:t>
            </a:r>
            <a:endParaRPr lang="en-US" altLang="zh-CN" sz="2400" kern="100" dirty="0">
              <a:latin typeface="微软雅黑" panose="020B0503020204020204" pitchFamily="34" charset="-122"/>
              <a:ea typeface="微软雅黑" panose="020B0503020204020204" pitchFamily="34" charset="-122"/>
              <a:cs typeface="Times New Roman" panose="02020603050405020304" charset="0"/>
            </a:endParaRPr>
          </a:p>
          <a:p>
            <a:pPr eaLnBrk="0" fontAlgn="base" hangingPunct="0">
              <a:lnSpc>
                <a:spcPts val="3600"/>
              </a:lnSpc>
              <a:spcAft>
                <a:spcPct val="0"/>
              </a:spcAft>
            </a:pPr>
            <a:endParaRPr lang="en-US" altLang="zh-CN"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endParaRPr>
          </a:p>
        </p:txBody>
      </p:sp>
      <p:sp>
        <p:nvSpPr>
          <p:cNvPr id="5" name="矩形 4"/>
          <p:cNvSpPr/>
          <p:nvPr/>
        </p:nvSpPr>
        <p:spPr>
          <a:xfrm>
            <a:off x="4045376" y="839684"/>
            <a:ext cx="4572000" cy="1477328"/>
          </a:xfrm>
          <a:prstGeom prst="rect">
            <a:avLst/>
          </a:prstGeom>
        </p:spPr>
        <p:txBody>
          <a:bodyPr>
            <a:spAutoFit/>
          </a:bodyPr>
          <a:lstStyle/>
          <a:p>
            <a:pPr marL="1177290" indent="-457200" fontAlgn="base">
              <a:lnSpc>
                <a:spcPts val="3600"/>
              </a:lnSpc>
              <a:spcBef>
                <a:spcPct val="0"/>
              </a:spcBef>
              <a:spcAft>
                <a:spcPct val="0"/>
              </a:spcAft>
              <a:buFont typeface="+mj-ea"/>
              <a:buAutoNum type="circleNumDbPlain"/>
            </a:pP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正向</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最大匹配法 </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MM</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a:t>
            </a:r>
          </a:p>
          <a:p>
            <a:pPr marL="1177290" indent="-457200" fontAlgn="base">
              <a:lnSpc>
                <a:spcPts val="3600"/>
              </a:lnSpc>
              <a:spcBef>
                <a:spcPct val="0"/>
              </a:spcBef>
              <a:spcAft>
                <a:spcPct val="0"/>
              </a:spcAft>
              <a:buFont typeface="+mj-ea"/>
              <a:buAutoNum type="circleNumDbPlain"/>
            </a:pP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逆向</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最大匹配法 </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(RMM)</a:t>
            </a:r>
          </a:p>
          <a:p>
            <a:pPr marL="1177290" indent="-457200" fontAlgn="base">
              <a:lnSpc>
                <a:spcPts val="3600"/>
              </a:lnSpc>
              <a:spcBef>
                <a:spcPct val="0"/>
              </a:spcBef>
              <a:spcAft>
                <a:spcPct val="0"/>
              </a:spcAft>
              <a:buFont typeface="+mj-ea"/>
              <a:buAutoNum type="circleNumDbPlain"/>
            </a:pPr>
            <a:r>
              <a:rPr lang="zh-CN" altLang="en-US" sz="2400" b="1" kern="100" dirty="0">
                <a:solidFill>
                  <a:srgbClr val="002060"/>
                </a:solidFill>
                <a:latin typeface="微软雅黑" panose="020B0503020204020204" pitchFamily="34" charset="-122"/>
                <a:ea typeface="微软雅黑" panose="020B0503020204020204" pitchFamily="34" charset="-122"/>
                <a:cs typeface="Times New Roman" panose="02020603050405020304" charset="0"/>
              </a:rPr>
              <a:t>双向</a:t>
            </a:r>
            <a:r>
              <a:rPr lang="zh-CN" altLang="en-US"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最大匹配法 </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a:t>
            </a:r>
            <a:r>
              <a:rPr lang="en-US" altLang="zh-CN" sz="2400" b="1"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BMM</a:t>
            </a:r>
            <a:r>
              <a:rPr lang="en-US" altLang="zh-CN" sz="2400" kern="100" dirty="0">
                <a:solidFill>
                  <a:prstClr val="black"/>
                </a:solidFill>
                <a:latin typeface="微软雅黑" panose="020B0503020204020204" pitchFamily="34" charset="-122"/>
                <a:ea typeface="微软雅黑" panose="020B0503020204020204" pitchFamily="34" charset="-122"/>
                <a:cs typeface="Times New Roman" panose="02020603050405020304" charset="0"/>
              </a:rPr>
              <a:t>)</a:t>
            </a:r>
          </a:p>
        </p:txBody>
      </p:sp>
      <p:sp>
        <p:nvSpPr>
          <p:cNvPr id="6" name="左大括号 5"/>
          <p:cNvSpPr/>
          <p:nvPr/>
        </p:nvSpPr>
        <p:spPr>
          <a:xfrm>
            <a:off x="4365687" y="978451"/>
            <a:ext cx="274391" cy="1199795"/>
          </a:xfrm>
          <a:prstGeom prst="leftBrace">
            <a:avLst/>
          </a:prstGeom>
        </p:spPr>
        <p:style>
          <a:lnRef idx="3">
            <a:schemeClr val="dk1"/>
          </a:lnRef>
          <a:fillRef idx="0">
            <a:schemeClr val="dk1"/>
          </a:fillRef>
          <a:effectRef idx="2">
            <a:schemeClr val="dk1"/>
          </a:effectRef>
          <a:fontRef idx="minor">
            <a:schemeClr val="tx1"/>
          </a:fontRef>
        </p:style>
        <p:txBody>
          <a:bodyPr rtlCol="0" anchor="ctr"/>
          <a:lstStyle/>
          <a:p>
            <a:pPr algn="ctr" fontAlgn="base">
              <a:spcBef>
                <a:spcPct val="0"/>
              </a:spcBef>
              <a:spcAft>
                <a:spcPct val="0"/>
              </a:spcAft>
            </a:pPr>
            <a:endParaRPr lang="zh-CN" altLang="en-US">
              <a:solidFill>
                <a:prstClr val="blac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ldLvl="0" animBg="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fad9a951-e1c6-449a-bd78-fd4f49c86bd7"/>
  <p:tag name="COMMONDATA" val="eyJoZGlkIjoiN2NkNGM0NDE4MzEwNjA4YWFmZTBkODAxNGExOTc5OTQ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8534.853543307087,&quot;width&quot;:8672.4818897637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842.64094488189,&quot;width&quot;:5063.1968503937005}"/>
</p:tagLst>
</file>

<file path=ppt/theme/_rels/theme2.xml.rels><?xml version="1.0" encoding="UTF-8" standalone="yes"?>
<Relationships xmlns="http://schemas.openxmlformats.org/package/2006/relationships"><Relationship Id="rId1" Type="http://schemas.openxmlformats.org/officeDocument/2006/relationships/image" Target="../media/image4.jpeg"/></Relationships>
</file>

<file path=ppt/theme/_rels/theme3.xml.rels><?xml version="1.0" encoding="UTF-8" standalone="yes"?>
<Relationships xmlns="http://schemas.openxmlformats.org/package/2006/relationships"><Relationship Id="rId1" Type="http://schemas.openxmlformats.org/officeDocument/2006/relationships/image" Target="../media/image4.jpeg"/></Relationships>
</file>

<file path=ppt/theme/theme1.xml><?xml version="1.0" encoding="utf-8"?>
<a:theme xmlns:a="http://schemas.openxmlformats.org/drawingml/2006/main" name="2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my">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myfont">
      <a:majorFont>
        <a:latin typeface="Helvetica"/>
        <a:ea typeface="微软雅黑"/>
        <a:cs typeface=""/>
      </a:majorFont>
      <a:minorFont>
        <a:latin typeface="Times New Roman"/>
        <a:ea typeface="华文楷体"/>
        <a:cs typeface=""/>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2479</TotalTime>
  <Words>4883</Words>
  <Application>Microsoft Office PowerPoint</Application>
  <PresentationFormat>全屏显示(4:3)</PresentationFormat>
  <Paragraphs>488</Paragraphs>
  <Slides>49</Slides>
  <Notes>4</Notes>
  <HiddenSlides>0</HiddenSlides>
  <MMClips>1</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49</vt:i4>
      </vt:variant>
    </vt:vector>
  </HeadingPairs>
  <TitlesOfParts>
    <vt:vector size="71" baseType="lpstr">
      <vt:lpstr>Arial Unicode MS</vt:lpstr>
      <vt:lpstr>mp-quote</vt:lpstr>
      <vt:lpstr>等线</vt:lpstr>
      <vt:lpstr>仿宋</vt:lpstr>
      <vt:lpstr>黑体</vt:lpstr>
      <vt:lpstr>华文仿宋</vt:lpstr>
      <vt:lpstr>宋体</vt:lpstr>
      <vt:lpstr>Arial</vt:lpstr>
      <vt:lpstr>Calibri</vt:lpstr>
      <vt:lpstr>Cambria</vt:lpstr>
      <vt:lpstr>Cambria Math</vt:lpstr>
      <vt:lpstr>Courier New</vt:lpstr>
      <vt:lpstr>Helvetica</vt:lpstr>
      <vt:lpstr>Tahoma</vt:lpstr>
      <vt:lpstr>Times New Roman</vt:lpstr>
      <vt:lpstr>Wingdings</vt:lpstr>
      <vt:lpstr>Wingdings 3</vt:lpstr>
      <vt:lpstr>华文楷体</vt:lpstr>
      <vt:lpstr>微软雅黑</vt:lpstr>
      <vt:lpstr>2_Office 主题​​</vt:lpstr>
      <vt:lpstr>my</vt:lpstr>
      <vt:lpstr>1_my</vt:lpstr>
      <vt:lpstr>期末复习</vt:lpstr>
      <vt:lpstr>考试题型</vt:lpstr>
      <vt:lpstr>考试范围：大课 + 实验</vt:lpstr>
      <vt:lpstr>复习指引</vt:lpstr>
      <vt:lpstr>复习指引</vt:lpstr>
      <vt:lpstr>第一章 NLP概述</vt:lpstr>
      <vt:lpstr>第一章 NLP概述</vt:lpstr>
      <vt:lpstr>第一章 NLP概述</vt:lpstr>
      <vt:lpstr>第二章 中文分词技术</vt:lpstr>
      <vt:lpstr>第二章 中文分词技术</vt:lpstr>
      <vt:lpstr>第二章 中文分词技术</vt:lpstr>
      <vt:lpstr>第三章 词性标注与命名实体识别</vt:lpstr>
      <vt:lpstr>第三章 词性标注与命名实体识别</vt:lpstr>
      <vt:lpstr>第四章 关键词提取、句法分析、语义分析</vt:lpstr>
      <vt:lpstr>PowerPoint 演示文稿</vt:lpstr>
      <vt:lpstr>PowerPoint 演示文稿</vt:lpstr>
      <vt:lpstr>第四章 关键词提取、句法分析、语义分析</vt:lpstr>
      <vt:lpstr>第五章 词嵌入与词向量（文本向量化）</vt:lpstr>
      <vt:lpstr>PowerPoint 演示文稿</vt:lpstr>
      <vt:lpstr>PowerPoint 演示文稿</vt:lpstr>
      <vt:lpstr>PowerPoint 演示文稿</vt:lpstr>
      <vt:lpstr>第五章 词嵌入与词向量（文本向量化）</vt:lpstr>
      <vt:lpstr>第五章 词嵌入与词向量（文本向量化）</vt:lpstr>
      <vt:lpstr>第五章 词嵌入与词向量（文本向量化）</vt:lpstr>
      <vt:lpstr>第六章 文本分类与文本聚类</vt:lpstr>
      <vt:lpstr>第六章 文本分类与文本聚类</vt:lpstr>
      <vt:lpstr>第六章 文本分类与文本聚类</vt:lpstr>
      <vt:lpstr>第七章 基于深度学习的NLP算法 CNN RNN</vt:lpstr>
      <vt:lpstr>第七章 基于深度学习的NLP算法 CNN RNN</vt:lpstr>
      <vt:lpstr>第七章 基于深度学习的NLP算法 CNN RNN</vt:lpstr>
      <vt:lpstr>第八章 Seq2Seq（序列到序列模型） Attention</vt:lpstr>
      <vt:lpstr>第八章 Seq2Seq（非等长结构） Attention</vt:lpstr>
      <vt:lpstr>第八章 Seq2Seq Attention</vt:lpstr>
      <vt:lpstr>PowerPoint 演示文稿</vt:lpstr>
      <vt:lpstr>PowerPoint 演示文稿</vt:lpstr>
      <vt:lpstr>复习指引</vt:lpstr>
      <vt:lpstr>NLP中的Python库</vt:lpstr>
      <vt:lpstr>NLP中的Python库</vt:lpstr>
      <vt:lpstr>复习指引</vt:lpstr>
      <vt:lpstr>计算和程序复习</vt:lpstr>
      <vt:lpstr>计算和程序复习</vt:lpstr>
      <vt:lpstr>计算和程序复习</vt:lpstr>
      <vt:lpstr>计算和程序复习</vt:lpstr>
      <vt:lpstr>PowerPoint 演示文稿</vt:lpstr>
      <vt:lpstr>PowerPoint 演示文稿</vt:lpstr>
      <vt:lpstr>PowerPoint 演示文稿</vt:lpstr>
      <vt:lpstr>基于LSTM的情感分析实践【重点】</vt:lpstr>
      <vt:lpstr>文本序列应用实例：机器翻译</vt:lpstr>
      <vt:lpstr>提问与答疑</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第2讲 中文分词技术</dc:title>
  <dc:creator>weiz Yu</dc:creator>
  <cp:lastModifiedBy>锦昌 李</cp:lastModifiedBy>
  <cp:revision>690</cp:revision>
  <dcterms:created xsi:type="dcterms:W3CDTF">2022-01-06T08:09:00Z</dcterms:created>
  <dcterms:modified xsi:type="dcterms:W3CDTF">2025-07-10T14:23:00Z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737390E71D364683B05B479AB66DDE4E</vt:lpwstr>
  </property>
  <property fmtid="{D5CDD505-2E9C-101B-9397-08002B2CF9AE}" pid="3" name="KSOProductBuildVer">
    <vt:lpwstr>2052-11.1.0.12165</vt:lpwstr>
  </property>
</Properties>
</file>